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86" r:id="rId5"/>
    <p:sldId id="287" r:id="rId6"/>
    <p:sldId id="288" r:id="rId7"/>
    <p:sldId id="259" r:id="rId8"/>
    <p:sldId id="260" r:id="rId9"/>
    <p:sldId id="261" r:id="rId10"/>
    <p:sldId id="282" r:id="rId11"/>
    <p:sldId id="262" r:id="rId12"/>
    <p:sldId id="263" r:id="rId13"/>
    <p:sldId id="264" r:id="rId14"/>
    <p:sldId id="265" r:id="rId15"/>
    <p:sldId id="266" r:id="rId16"/>
    <p:sldId id="293" r:id="rId17"/>
    <p:sldId id="283" r:id="rId18"/>
    <p:sldId id="267" r:id="rId19"/>
    <p:sldId id="269" r:id="rId20"/>
    <p:sldId id="285" r:id="rId21"/>
    <p:sldId id="289" r:id="rId22"/>
    <p:sldId id="290" r:id="rId23"/>
    <p:sldId id="291" r:id="rId24"/>
    <p:sldId id="292" r:id="rId25"/>
    <p:sldId id="273" r:id="rId26"/>
    <p:sldId id="271" r:id="rId27"/>
    <p:sldId id="284" r:id="rId28"/>
    <p:sldId id="268" r:id="rId29"/>
    <p:sldId id="270" r:id="rId30"/>
    <p:sldId id="272" r:id="rId31"/>
    <p:sldId id="278" r:id="rId32"/>
    <p:sldId id="274" r:id="rId33"/>
    <p:sldId id="275" r:id="rId34"/>
    <p:sldId id="276" r:id="rId35"/>
    <p:sldId id="277" r:id="rId36"/>
    <p:sldId id="280" r:id="rId37"/>
    <p:sldId id="281"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8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6395" autoAdjust="0"/>
  </p:normalViewPr>
  <p:slideViewPr>
    <p:cSldViewPr snapToGrid="0">
      <p:cViewPr varScale="1">
        <p:scale>
          <a:sx n="107" d="100"/>
          <a:sy n="107"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Medical</a:t>
            </a:r>
            <a:r>
              <a:rPr lang="en-US" baseline="0" dirty="0" smtClean="0"/>
              <a:t> Transportation </a:t>
            </a:r>
          </a:p>
          <a:p>
            <a:pPr>
              <a:defRPr/>
            </a:pPr>
            <a:r>
              <a:rPr lang="en-US" baseline="0" dirty="0" smtClean="0"/>
              <a:t>Presenting vs. Unmet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Presenting Needs Rank</c:v>
                </c:pt>
              </c:strCache>
            </c:strRef>
          </c:tx>
          <c:spPr>
            <a:solidFill>
              <a:srgbClr val="002060"/>
            </a:solidFill>
            <a:ln>
              <a:noFill/>
            </a:ln>
            <a:effectLst/>
          </c:spPr>
          <c:invertIfNegative val="0"/>
          <c:cat>
            <c:strRef>
              <c:f>Sheet1!$A$2:$A$11</c:f>
              <c:strCache>
                <c:ptCount val="10"/>
                <c:pt idx="0">
                  <c:v>January</c:v>
                </c:pt>
                <c:pt idx="1">
                  <c:v>February</c:v>
                </c:pt>
                <c:pt idx="2">
                  <c:v>March</c:v>
                </c:pt>
                <c:pt idx="3">
                  <c:v>April </c:v>
                </c:pt>
                <c:pt idx="4">
                  <c:v>May</c:v>
                </c:pt>
                <c:pt idx="5">
                  <c:v>June</c:v>
                </c:pt>
                <c:pt idx="6">
                  <c:v>July</c:v>
                </c:pt>
                <c:pt idx="7">
                  <c:v>August</c:v>
                </c:pt>
                <c:pt idx="8">
                  <c:v>September</c:v>
                </c:pt>
                <c:pt idx="9">
                  <c:v>October</c:v>
                </c:pt>
              </c:strCache>
            </c:strRef>
          </c:cat>
          <c:val>
            <c:numRef>
              <c:f>Sheet1!$B$2:$B$11</c:f>
              <c:numCache>
                <c:formatCode>General</c:formatCode>
                <c:ptCount val="10"/>
                <c:pt idx="0">
                  <c:v>6</c:v>
                </c:pt>
                <c:pt idx="1">
                  <c:v>6</c:v>
                </c:pt>
                <c:pt idx="2">
                  <c:v>6</c:v>
                </c:pt>
                <c:pt idx="3">
                  <c:v>6</c:v>
                </c:pt>
                <c:pt idx="4">
                  <c:v>6</c:v>
                </c:pt>
                <c:pt idx="5">
                  <c:v>6</c:v>
                </c:pt>
                <c:pt idx="6">
                  <c:v>6</c:v>
                </c:pt>
                <c:pt idx="7">
                  <c:v>6</c:v>
                </c:pt>
                <c:pt idx="8">
                  <c:v>6</c:v>
                </c:pt>
                <c:pt idx="9">
                  <c:v>6</c:v>
                </c:pt>
              </c:numCache>
            </c:numRef>
          </c:val>
          <c:extLst>
            <c:ext xmlns:c16="http://schemas.microsoft.com/office/drawing/2014/chart" uri="{C3380CC4-5D6E-409C-BE32-E72D297353CC}">
              <c16:uniqueId val="{00000000-4B7B-4191-B700-B05CDF1A67C9}"/>
            </c:ext>
          </c:extLst>
        </c:ser>
        <c:dLbls>
          <c:showLegendKey val="0"/>
          <c:showVal val="0"/>
          <c:showCatName val="0"/>
          <c:showSerName val="0"/>
          <c:showPercent val="0"/>
          <c:showBubbleSize val="0"/>
        </c:dLbls>
        <c:gapWidth val="219"/>
        <c:axId val="2003189632"/>
        <c:axId val="2003185056"/>
      </c:barChart>
      <c:lineChart>
        <c:grouping val="standard"/>
        <c:varyColors val="0"/>
        <c:ser>
          <c:idx val="1"/>
          <c:order val="1"/>
          <c:tx>
            <c:strRef>
              <c:f>Sheet1!$C$1</c:f>
              <c:strCache>
                <c:ptCount val="1"/>
                <c:pt idx="0">
                  <c:v>Unment Needs Rank</c:v>
                </c:pt>
              </c:strCache>
            </c:strRef>
          </c:tx>
          <c:spPr>
            <a:ln w="28575" cap="rnd">
              <a:solidFill>
                <a:srgbClr val="00B050"/>
              </a:solidFill>
              <a:round/>
            </a:ln>
            <a:effectLst/>
          </c:spPr>
          <c:marker>
            <c:symbol val="none"/>
          </c:marker>
          <c:cat>
            <c:strRef>
              <c:f>Sheet1!$A$2:$A$11</c:f>
              <c:strCache>
                <c:ptCount val="10"/>
                <c:pt idx="0">
                  <c:v>January</c:v>
                </c:pt>
                <c:pt idx="1">
                  <c:v>February</c:v>
                </c:pt>
                <c:pt idx="2">
                  <c:v>March</c:v>
                </c:pt>
                <c:pt idx="3">
                  <c:v>April </c:v>
                </c:pt>
                <c:pt idx="4">
                  <c:v>May</c:v>
                </c:pt>
                <c:pt idx="5">
                  <c:v>June</c:v>
                </c:pt>
                <c:pt idx="6">
                  <c:v>July</c:v>
                </c:pt>
                <c:pt idx="7">
                  <c:v>August</c:v>
                </c:pt>
                <c:pt idx="8">
                  <c:v>September</c:v>
                </c:pt>
                <c:pt idx="9">
                  <c:v>October</c:v>
                </c:pt>
              </c:strCache>
            </c:strRef>
          </c:cat>
          <c:val>
            <c:numRef>
              <c:f>Sheet1!$C$2:$C$11</c:f>
              <c:numCache>
                <c:formatCode>General</c:formatCode>
                <c:ptCount val="10"/>
                <c:pt idx="0">
                  <c:v>3</c:v>
                </c:pt>
                <c:pt idx="1">
                  <c:v>3</c:v>
                </c:pt>
                <c:pt idx="2">
                  <c:v>3</c:v>
                </c:pt>
                <c:pt idx="3">
                  <c:v>3</c:v>
                </c:pt>
                <c:pt idx="4">
                  <c:v>3</c:v>
                </c:pt>
                <c:pt idx="5">
                  <c:v>3</c:v>
                </c:pt>
                <c:pt idx="6">
                  <c:v>6</c:v>
                </c:pt>
                <c:pt idx="7">
                  <c:v>6</c:v>
                </c:pt>
                <c:pt idx="8">
                  <c:v>7</c:v>
                </c:pt>
                <c:pt idx="9">
                  <c:v>6</c:v>
                </c:pt>
              </c:numCache>
            </c:numRef>
          </c:val>
          <c:smooth val="0"/>
          <c:extLst>
            <c:ext xmlns:c16="http://schemas.microsoft.com/office/drawing/2014/chart" uri="{C3380CC4-5D6E-409C-BE32-E72D297353CC}">
              <c16:uniqueId val="{00000001-4B7B-4191-B700-B05CDF1A67C9}"/>
            </c:ext>
          </c:extLst>
        </c:ser>
        <c:dLbls>
          <c:showLegendKey val="0"/>
          <c:showVal val="0"/>
          <c:showCatName val="0"/>
          <c:showSerName val="0"/>
          <c:showPercent val="0"/>
          <c:showBubbleSize val="0"/>
        </c:dLbls>
        <c:marker val="1"/>
        <c:smooth val="0"/>
        <c:axId val="2003189632"/>
        <c:axId val="2003185056"/>
      </c:lineChart>
      <c:catAx>
        <c:axId val="200318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185056"/>
        <c:crosses val="autoZero"/>
        <c:auto val="1"/>
        <c:lblAlgn val="ctr"/>
        <c:lblOffset val="100"/>
        <c:noMultiLvlLbl val="0"/>
      </c:catAx>
      <c:valAx>
        <c:axId val="2003185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189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Amount to replace </c:v>
                </c:pt>
              </c:strCache>
            </c:strRef>
          </c:tx>
          <c:spPr>
            <a:solidFill>
              <a:srgbClr val="002060"/>
            </a:solidFill>
            <a:ln>
              <a:noFill/>
            </a:ln>
            <a:effectLst/>
            <a:sp3d/>
          </c:spPr>
          <c:invertIfNegative val="0"/>
          <c:dLbls>
            <c:dLbl>
              <c:idx val="0"/>
              <c:spPr>
                <a:solidFill>
                  <a:srgbClr val="F2F2F2"/>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8F08-49B3-BF3B-B3DE09085F2B}"/>
                </c:ext>
              </c:extLst>
            </c:dLbl>
            <c:dLbl>
              <c:idx val="5"/>
              <c:spPr>
                <a:solidFill>
                  <a:srgbClr val="F2F2F2"/>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8F08-49B3-BF3B-B3DE09085F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Provider 1</c:v>
                </c:pt>
                <c:pt idx="1">
                  <c:v>Provider 2</c:v>
                </c:pt>
                <c:pt idx="2">
                  <c:v>Provider 3</c:v>
                </c:pt>
                <c:pt idx="3">
                  <c:v>Provider 4</c:v>
                </c:pt>
                <c:pt idx="4">
                  <c:v>Provider 5</c:v>
                </c:pt>
                <c:pt idx="5">
                  <c:v>Provider 6</c:v>
                </c:pt>
              </c:strCache>
            </c:strRef>
          </c:cat>
          <c:val>
            <c:numRef>
              <c:f>Sheet1!$B$2:$B$7</c:f>
              <c:numCache>
                <c:formatCode>"$"#,##0_);[Red]\("$"#,##0\)</c:formatCode>
                <c:ptCount val="6"/>
                <c:pt idx="0">
                  <c:v>26000</c:v>
                </c:pt>
                <c:pt idx="1">
                  <c:v>25000</c:v>
                </c:pt>
                <c:pt idx="2">
                  <c:v>13600</c:v>
                </c:pt>
                <c:pt idx="3">
                  <c:v>5000</c:v>
                </c:pt>
                <c:pt idx="4">
                  <c:v>2700</c:v>
                </c:pt>
                <c:pt idx="5">
                  <c:v>1400</c:v>
                </c:pt>
              </c:numCache>
            </c:numRef>
          </c:val>
          <c:extLst>
            <c:ext xmlns:c16="http://schemas.microsoft.com/office/drawing/2014/chart" uri="{C3380CC4-5D6E-409C-BE32-E72D297353CC}">
              <c16:uniqueId val="{00000000-8F08-49B3-BF3B-B3DE09085F2B}"/>
            </c:ext>
          </c:extLst>
        </c:ser>
        <c:dLbls>
          <c:showLegendKey val="0"/>
          <c:showVal val="0"/>
          <c:showCatName val="0"/>
          <c:showSerName val="0"/>
          <c:showPercent val="0"/>
          <c:showBubbleSize val="0"/>
        </c:dLbls>
        <c:gapWidth val="150"/>
        <c:shape val="box"/>
        <c:axId val="1805931568"/>
        <c:axId val="1805934896"/>
        <c:axId val="0"/>
      </c:bar3DChart>
      <c:catAx>
        <c:axId val="1805931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5934896"/>
        <c:crosses val="autoZero"/>
        <c:auto val="1"/>
        <c:lblAlgn val="ctr"/>
        <c:lblOffset val="100"/>
        <c:noMultiLvlLbl val="0"/>
      </c:catAx>
      <c:valAx>
        <c:axId val="18059348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593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Open Positions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Provider 1</c:v>
                </c:pt>
                <c:pt idx="1">
                  <c:v>Provider 2</c:v>
                </c:pt>
                <c:pt idx="2">
                  <c:v>Provider 3</c:v>
                </c:pt>
                <c:pt idx="3">
                  <c:v>Provider 4</c:v>
                </c:pt>
                <c:pt idx="4">
                  <c:v>Provider 5</c:v>
                </c:pt>
                <c:pt idx="5">
                  <c:v>Provider 6</c:v>
                </c:pt>
                <c:pt idx="6">
                  <c:v>Provider 7</c:v>
                </c:pt>
                <c:pt idx="7">
                  <c:v>Provider 8</c:v>
                </c:pt>
                <c:pt idx="8">
                  <c:v>Provider 9</c:v>
                </c:pt>
                <c:pt idx="9">
                  <c:v>Provider 10</c:v>
                </c:pt>
              </c:strCache>
            </c:strRef>
          </c:cat>
          <c:val>
            <c:numRef>
              <c:f>Sheet1!$B$2:$B$11</c:f>
              <c:numCache>
                <c:formatCode>General</c:formatCode>
                <c:ptCount val="10"/>
                <c:pt idx="0">
                  <c:v>1</c:v>
                </c:pt>
                <c:pt idx="1">
                  <c:v>8</c:v>
                </c:pt>
                <c:pt idx="2">
                  <c:v>1</c:v>
                </c:pt>
                <c:pt idx="3">
                  <c:v>6</c:v>
                </c:pt>
                <c:pt idx="4">
                  <c:v>1</c:v>
                </c:pt>
                <c:pt idx="5">
                  <c:v>9</c:v>
                </c:pt>
                <c:pt idx="6">
                  <c:v>8</c:v>
                </c:pt>
                <c:pt idx="7">
                  <c:v>1</c:v>
                </c:pt>
                <c:pt idx="8">
                  <c:v>1</c:v>
                </c:pt>
                <c:pt idx="9">
                  <c:v>2</c:v>
                </c:pt>
              </c:numCache>
            </c:numRef>
          </c:val>
          <c:extLst>
            <c:ext xmlns:c16="http://schemas.microsoft.com/office/drawing/2014/chart" uri="{C3380CC4-5D6E-409C-BE32-E72D297353CC}">
              <c16:uniqueId val="{00000000-C8C9-4AE9-AF87-9F23CC7F99AA}"/>
            </c:ext>
          </c:extLst>
        </c:ser>
        <c:dLbls>
          <c:showLegendKey val="0"/>
          <c:showVal val="0"/>
          <c:showCatName val="0"/>
          <c:showSerName val="0"/>
          <c:showPercent val="0"/>
          <c:showBubbleSize val="0"/>
        </c:dLbls>
        <c:gapWidth val="219"/>
        <c:axId val="1662571104"/>
        <c:axId val="166256403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2"/>
                  </a:solidFill>
                  <a:ln>
                    <a:noFill/>
                  </a:ln>
                  <a:effectLst/>
                </c:spPr>
                <c:invertIfNegative val="0"/>
                <c:cat>
                  <c:strRef>
                    <c:extLst>
                      <c:ext uri="{02D57815-91ED-43cb-92C2-25804820EDAC}">
                        <c15:formulaRef>
                          <c15:sqref>Sheet1!$A$2:$A$11</c15:sqref>
                        </c15:formulaRef>
                      </c:ext>
                    </c:extLst>
                    <c:strCache>
                      <c:ptCount val="10"/>
                      <c:pt idx="0">
                        <c:v>Provider 1</c:v>
                      </c:pt>
                      <c:pt idx="1">
                        <c:v>Provider 2</c:v>
                      </c:pt>
                      <c:pt idx="2">
                        <c:v>Provider 3</c:v>
                      </c:pt>
                      <c:pt idx="3">
                        <c:v>Provider 4</c:v>
                      </c:pt>
                      <c:pt idx="4">
                        <c:v>Provider 5</c:v>
                      </c:pt>
                      <c:pt idx="5">
                        <c:v>Provider 6</c:v>
                      </c:pt>
                      <c:pt idx="6">
                        <c:v>Provider 7</c:v>
                      </c:pt>
                      <c:pt idx="7">
                        <c:v>Provider 8</c:v>
                      </c:pt>
                      <c:pt idx="8">
                        <c:v>Provider 9</c:v>
                      </c:pt>
                      <c:pt idx="9">
                        <c:v>Provider 10</c:v>
                      </c:pt>
                    </c:strCache>
                  </c:strRef>
                </c:cat>
                <c:val>
                  <c:numRef>
                    <c:extLst>
                      <c:ext uri="{02D57815-91ED-43cb-92C2-25804820EDAC}">
                        <c15:formulaRef>
                          <c15:sqref>Sheet1!$C$2:$C$11</c15:sqref>
                        </c15:formulaRef>
                      </c:ext>
                    </c:extLst>
                    <c:numCache>
                      <c:formatCode>General</c:formatCode>
                      <c:ptCount val="10"/>
                    </c:numCache>
                  </c:numRef>
                </c:val>
                <c:extLst>
                  <c:ext xmlns:c16="http://schemas.microsoft.com/office/drawing/2014/chart" uri="{C3380CC4-5D6E-409C-BE32-E72D297353CC}">
                    <c16:uniqueId val="{00000001-C8C9-4AE9-AF87-9F23CC7F99A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Provider 1</c:v>
                      </c:pt>
                      <c:pt idx="1">
                        <c:v>Provider 2</c:v>
                      </c:pt>
                      <c:pt idx="2">
                        <c:v>Provider 3</c:v>
                      </c:pt>
                      <c:pt idx="3">
                        <c:v>Provider 4</c:v>
                      </c:pt>
                      <c:pt idx="4">
                        <c:v>Provider 5</c:v>
                      </c:pt>
                      <c:pt idx="5">
                        <c:v>Provider 6</c:v>
                      </c:pt>
                      <c:pt idx="6">
                        <c:v>Provider 7</c:v>
                      </c:pt>
                      <c:pt idx="7">
                        <c:v>Provider 8</c:v>
                      </c:pt>
                      <c:pt idx="8">
                        <c:v>Provider 9</c:v>
                      </c:pt>
                      <c:pt idx="9">
                        <c:v>Provider 10</c:v>
                      </c:pt>
                    </c:strCache>
                  </c:strRef>
                </c:cat>
                <c:val>
                  <c:numRef>
                    <c:extLst xmlns:c15="http://schemas.microsoft.com/office/drawing/2012/chart">
                      <c:ext xmlns:c15="http://schemas.microsoft.com/office/drawing/2012/chart" uri="{02D57815-91ED-43cb-92C2-25804820EDAC}">
                        <c15:formulaRef>
                          <c15:sqref>Sheet1!$D$2:$D$11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2-C8C9-4AE9-AF87-9F23CC7F99AA}"/>
                  </c:ext>
                </c:extLst>
              </c15:ser>
            </c15:filteredBarSeries>
          </c:ext>
        </c:extLst>
      </c:barChart>
      <c:catAx>
        <c:axId val="166257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2564032"/>
        <c:crosses val="autoZero"/>
        <c:auto val="1"/>
        <c:lblAlgn val="ctr"/>
        <c:lblOffset val="100"/>
        <c:noMultiLvlLbl val="0"/>
      </c:catAx>
      <c:valAx>
        <c:axId val="166256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257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“Why do</a:t>
            </a:r>
            <a:r>
              <a:rPr lang="en-US" baseline="0" dirty="0" smtClean="0"/>
              <a:t> you believe there is a driver shortage”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solidFill>
              <a:srgbClr val="002060"/>
            </a:solidFill>
            <a:ln>
              <a:noFill/>
            </a:ln>
            <a:effectLst/>
            <a:sp3d/>
          </c:spPr>
          <c:invertIfNegative val="0"/>
          <c:dLbls>
            <c:spPr>
              <a:solidFill>
                <a:srgbClr val="F2F2F2"/>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Sheet1!$A$2:$A$6</c:f>
              <c:strCache>
                <c:ptCount val="5"/>
                <c:pt idx="0">
                  <c:v>Budget / Pay </c:v>
                </c:pt>
                <c:pt idx="1">
                  <c:v>Benefits</c:v>
                </c:pt>
                <c:pt idx="2">
                  <c:v>Qualifications / Candidates </c:v>
                </c:pt>
                <c:pt idx="3">
                  <c:v>Hours</c:v>
                </c:pt>
                <c:pt idx="4">
                  <c:v>Other </c:v>
                </c:pt>
              </c:strCache>
            </c:strRef>
          </c:cat>
          <c:val>
            <c:numRef>
              <c:f>Sheet1!$B$2:$B$6</c:f>
              <c:numCache>
                <c:formatCode>General</c:formatCode>
                <c:ptCount val="5"/>
                <c:pt idx="0">
                  <c:v>7</c:v>
                </c:pt>
                <c:pt idx="1">
                  <c:v>3</c:v>
                </c:pt>
                <c:pt idx="2">
                  <c:v>9</c:v>
                </c:pt>
                <c:pt idx="3">
                  <c:v>2</c:v>
                </c:pt>
                <c:pt idx="4">
                  <c:v>2</c:v>
                </c:pt>
              </c:numCache>
            </c:numRef>
          </c:val>
          <c:extLst>
            <c:ext xmlns:c16="http://schemas.microsoft.com/office/drawing/2014/chart" uri="{C3380CC4-5D6E-409C-BE32-E72D297353CC}">
              <c16:uniqueId val="{00000000-A85D-4460-B589-1AE403232DB9}"/>
            </c:ext>
          </c:extLst>
        </c:ser>
        <c:dLbls>
          <c:showLegendKey val="0"/>
          <c:showVal val="0"/>
          <c:showCatName val="0"/>
          <c:showSerName val="0"/>
          <c:showPercent val="0"/>
          <c:showBubbleSize val="0"/>
        </c:dLbls>
        <c:gapWidth val="150"/>
        <c:shape val="box"/>
        <c:axId val="1662025792"/>
        <c:axId val="1662021632"/>
        <c:axId val="0"/>
      </c:bar3DChart>
      <c:catAx>
        <c:axId val="1662025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2021632"/>
        <c:crosses val="autoZero"/>
        <c:auto val="1"/>
        <c:lblAlgn val="ctr"/>
        <c:lblOffset val="100"/>
        <c:noMultiLvlLbl val="0"/>
      </c:catAx>
      <c:valAx>
        <c:axId val="166202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2025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DA5A5-820C-43A2-9A8A-328509E3888F}"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5FFE0-014B-4542-BFB4-AB018C9D6DBB}" type="slidenum">
              <a:rPr lang="en-US" smtClean="0"/>
              <a:t>‹#›</a:t>
            </a:fld>
            <a:endParaRPr lang="en-US"/>
          </a:p>
        </p:txBody>
      </p:sp>
    </p:spTree>
    <p:extLst>
      <p:ext uri="{BB962C8B-B14F-4D97-AF65-F5344CB8AC3E}">
        <p14:creationId xmlns:p14="http://schemas.microsoft.com/office/powerpoint/2010/main" val="266097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5FFE0-014B-4542-BFB4-AB018C9D6DBB}" type="slidenum">
              <a:rPr lang="en-US" smtClean="0"/>
              <a:t>32</a:t>
            </a:fld>
            <a:endParaRPr lang="en-US"/>
          </a:p>
        </p:txBody>
      </p:sp>
    </p:spTree>
    <p:extLst>
      <p:ext uri="{BB962C8B-B14F-4D97-AF65-F5344CB8AC3E}">
        <p14:creationId xmlns:p14="http://schemas.microsoft.com/office/powerpoint/2010/main" val="3236861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FB88273-C699-4CF8-968E-F238705F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FCB1C-9E83-4E33-9857-4AE74F0DF18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72" y="6433653"/>
            <a:ext cx="1144460" cy="391257"/>
          </a:xfrm>
          <a:prstGeom prst="rect">
            <a:avLst/>
          </a:prstGeom>
        </p:spPr>
      </p:pic>
    </p:spTree>
    <p:extLst>
      <p:ext uri="{BB962C8B-B14F-4D97-AF65-F5344CB8AC3E}">
        <p14:creationId xmlns:p14="http://schemas.microsoft.com/office/powerpoint/2010/main" val="4923720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88273-C699-4CF8-968E-F238705F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FCB1C-9E83-4E33-9857-4AE74F0DF18A}" type="slidenum">
              <a:rPr lang="en-US" smtClean="0"/>
              <a:t>‹#›</a:t>
            </a:fld>
            <a:endParaRPr lang="en-US"/>
          </a:p>
        </p:txBody>
      </p:sp>
    </p:spTree>
    <p:extLst>
      <p:ext uri="{BB962C8B-B14F-4D97-AF65-F5344CB8AC3E}">
        <p14:creationId xmlns:p14="http://schemas.microsoft.com/office/powerpoint/2010/main" val="22178638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88273-C699-4CF8-968E-F238705F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FCB1C-9E83-4E33-9857-4AE74F0DF18A}"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72" y="6433653"/>
            <a:ext cx="1144460" cy="391257"/>
          </a:xfrm>
          <a:prstGeom prst="rect">
            <a:avLst/>
          </a:prstGeom>
        </p:spPr>
      </p:pic>
    </p:spTree>
    <p:extLst>
      <p:ext uri="{BB962C8B-B14F-4D97-AF65-F5344CB8AC3E}">
        <p14:creationId xmlns:p14="http://schemas.microsoft.com/office/powerpoint/2010/main" val="3154389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FB88273-C699-4CF8-968E-F238705F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FCB1C-9E83-4E33-9857-4AE74F0DF18A}" type="slidenum">
              <a:rPr lang="en-US" smtClean="0"/>
              <a:t>‹#›</a:t>
            </a:fld>
            <a:endParaRPr lang="en-US"/>
          </a:p>
        </p:txBody>
      </p:sp>
    </p:spTree>
    <p:extLst>
      <p:ext uri="{BB962C8B-B14F-4D97-AF65-F5344CB8AC3E}">
        <p14:creationId xmlns:p14="http://schemas.microsoft.com/office/powerpoint/2010/main" val="2951298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none"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0FB88273-C699-4CF8-968E-F238705F38B5}"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FCB1C-9E83-4E33-9857-4AE74F0DF18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72" y="6433653"/>
            <a:ext cx="1144460" cy="391257"/>
          </a:xfrm>
          <a:prstGeom prst="rect">
            <a:avLst/>
          </a:prstGeom>
        </p:spPr>
      </p:pic>
    </p:spTree>
    <p:extLst>
      <p:ext uri="{BB962C8B-B14F-4D97-AF65-F5344CB8AC3E}">
        <p14:creationId xmlns:p14="http://schemas.microsoft.com/office/powerpoint/2010/main" val="23644225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FB88273-C699-4CF8-968E-F238705F38B5}"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FCB1C-9E83-4E33-9857-4AE74F0DF18A}" type="slidenum">
              <a:rPr lang="en-US" smtClean="0"/>
              <a:t>‹#›</a:t>
            </a:fld>
            <a:endParaRPr lang="en-US"/>
          </a:p>
        </p:txBody>
      </p:sp>
    </p:spTree>
    <p:extLst>
      <p:ext uri="{BB962C8B-B14F-4D97-AF65-F5344CB8AC3E}">
        <p14:creationId xmlns:p14="http://schemas.microsoft.com/office/powerpoint/2010/main" val="164566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B88273-C699-4CF8-968E-F238705F38B5}"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FCB1C-9E83-4E33-9857-4AE74F0DF18A}" type="slidenum">
              <a:rPr lang="en-US" smtClean="0"/>
              <a:t>‹#›</a:t>
            </a:fld>
            <a:endParaRPr lang="en-US"/>
          </a:p>
        </p:txBody>
      </p:sp>
    </p:spTree>
    <p:extLst>
      <p:ext uri="{BB962C8B-B14F-4D97-AF65-F5344CB8AC3E}">
        <p14:creationId xmlns:p14="http://schemas.microsoft.com/office/powerpoint/2010/main" val="886313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FB88273-C699-4CF8-968E-F238705F38B5}"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FCB1C-9E83-4E33-9857-4AE74F0DF18A}" type="slidenum">
              <a:rPr lang="en-US" smtClean="0"/>
              <a:t>‹#›</a:t>
            </a:fld>
            <a:endParaRPr lang="en-US"/>
          </a:p>
        </p:txBody>
      </p:sp>
    </p:spTree>
    <p:extLst>
      <p:ext uri="{BB962C8B-B14F-4D97-AF65-F5344CB8AC3E}">
        <p14:creationId xmlns:p14="http://schemas.microsoft.com/office/powerpoint/2010/main" val="34224520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B88273-C699-4CF8-968E-F238705F38B5}" type="datetimeFigureOut">
              <a:rPr lang="en-US" smtClean="0"/>
              <a:t>1/10/2024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34FCB1C-9E83-4E33-9857-4AE74F0DF18A}"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72" y="6433653"/>
            <a:ext cx="1144460" cy="391257"/>
          </a:xfrm>
          <a:prstGeom prst="rect">
            <a:avLst/>
          </a:prstGeom>
        </p:spPr>
      </p:pic>
    </p:spTree>
    <p:extLst>
      <p:ext uri="{BB962C8B-B14F-4D97-AF65-F5344CB8AC3E}">
        <p14:creationId xmlns:p14="http://schemas.microsoft.com/office/powerpoint/2010/main" val="15746680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1333144" y="6459785"/>
            <a:ext cx="1750877" cy="365125"/>
          </a:xfrm>
        </p:spPr>
        <p:txBody>
          <a:bodyPr/>
          <a:lstStyle>
            <a:lvl1pPr algn="l">
              <a:defRPr/>
            </a:lvl1pPr>
          </a:lstStyle>
          <a:p>
            <a:fld id="{0FB88273-C699-4CF8-968E-F238705F38B5}" type="datetimeFigureOut">
              <a:rPr lang="en-US" smtClean="0"/>
              <a:t>1/10/2024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4FCB1C-9E83-4E33-9857-4AE74F0DF18A}"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93" y="6446718"/>
            <a:ext cx="1144460" cy="391257"/>
          </a:xfrm>
          <a:prstGeom prst="rect">
            <a:avLst/>
          </a:prstGeom>
        </p:spPr>
      </p:pic>
    </p:spTree>
    <p:extLst>
      <p:ext uri="{BB962C8B-B14F-4D97-AF65-F5344CB8AC3E}">
        <p14:creationId xmlns:p14="http://schemas.microsoft.com/office/powerpoint/2010/main" val="5298797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B88273-C699-4CF8-968E-F238705F38B5}"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FCB1C-9E83-4E33-9857-4AE74F0DF18A}"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72" y="6433653"/>
            <a:ext cx="1144460" cy="391257"/>
          </a:xfrm>
          <a:prstGeom prst="rect">
            <a:avLst/>
          </a:prstGeom>
        </p:spPr>
      </p:pic>
    </p:spTree>
    <p:extLst>
      <p:ext uri="{BB962C8B-B14F-4D97-AF65-F5344CB8AC3E}">
        <p14:creationId xmlns:p14="http://schemas.microsoft.com/office/powerpoint/2010/main" val="8052556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90415" y="6459785"/>
            <a:ext cx="2279136" cy="365125"/>
          </a:xfrm>
          <a:prstGeom prst="rect">
            <a:avLst/>
          </a:prstGeom>
        </p:spPr>
        <p:txBody>
          <a:bodyPr vert="horz" lIns="91440" tIns="45720" rIns="91440" bIns="45720" rtlCol="0" anchor="ctr"/>
          <a:lstStyle>
            <a:lvl1pPr algn="l">
              <a:defRPr sz="900">
                <a:solidFill>
                  <a:srgbClr val="FFFFFF"/>
                </a:solidFill>
              </a:defRPr>
            </a:lvl1pPr>
          </a:lstStyle>
          <a:p>
            <a:fld id="{0FB88273-C699-4CF8-968E-F238705F38B5}" type="datetimeFigureOut">
              <a:rPr lang="en-US" smtClean="0"/>
              <a:t>1/10/2024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4FCB1C-9E83-4E33-9857-4AE74F0DF18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072" y="6433653"/>
            <a:ext cx="1144460" cy="391257"/>
          </a:xfrm>
          <a:prstGeom prst="rect">
            <a:avLst/>
          </a:prstGeom>
        </p:spPr>
      </p:pic>
    </p:spTree>
    <p:extLst>
      <p:ext uri="{BB962C8B-B14F-4D97-AF65-F5344CB8AC3E}">
        <p14:creationId xmlns:p14="http://schemas.microsoft.com/office/powerpoint/2010/main" val="833403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shop.training.ctaa.org/understanding-passengers-who-have-experienced-trauma/" TargetMode="External"/><Relationship Id="rId2" Type="http://schemas.openxmlformats.org/officeDocument/2006/relationships/hyperlink" Target="https://shop.training.ctaa.org/pass-basic-online-course-the-industry-standard/" TargetMode="External"/><Relationship Id="rId1" Type="http://schemas.openxmlformats.org/officeDocument/2006/relationships/slideLayout" Target="../slideLayouts/slideLayout2.xml"/><Relationship Id="rId6" Type="http://schemas.openxmlformats.org/officeDocument/2006/relationships/hyperlink" Target="https://www.nadtc.org/event/transportation-diversity-equity-and-inclusion-lunch-and-learn-webinar/" TargetMode="External"/><Relationship Id="rId5" Type="http://schemas.openxmlformats.org/officeDocument/2006/relationships/hyperlink" Target="https://shop.training.ctaa.org/recruiting-building-and-retaining-a-sustainable-driver-workforce/" TargetMode="External"/><Relationship Id="rId4" Type="http://schemas.openxmlformats.org/officeDocument/2006/relationships/hyperlink" Target="https://shop.training.ctaa.org/conflict-management-and-de-escalation-for-transit-drivers-and-supervisor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AAA Transportation Training </a:t>
            </a:r>
            <a:endParaRPr lang="en-US" dirty="0"/>
          </a:p>
        </p:txBody>
      </p:sp>
      <p:sp>
        <p:nvSpPr>
          <p:cNvPr id="3" name="Subtitle 2"/>
          <p:cNvSpPr>
            <a:spLocks noGrp="1"/>
          </p:cNvSpPr>
          <p:nvPr>
            <p:ph type="subTitle" idx="1"/>
          </p:nvPr>
        </p:nvSpPr>
        <p:spPr>
          <a:xfrm>
            <a:off x="1100051" y="4455620"/>
            <a:ext cx="10563031" cy="1143000"/>
          </a:xfrm>
        </p:spPr>
        <p:txBody>
          <a:bodyPr>
            <a:normAutofit/>
          </a:bodyPr>
          <a:lstStyle/>
          <a:p>
            <a:r>
              <a:rPr lang="en-US" dirty="0" smtClean="0"/>
              <a:t>Megan Johnson – Title III-B Transportation </a:t>
            </a:r>
            <a:r>
              <a:rPr lang="en-US" smtClean="0"/>
              <a:t>Program Coordinator</a:t>
            </a:r>
            <a:endParaRPr lang="en-US" dirty="0" smtClean="0"/>
          </a:p>
        </p:txBody>
      </p:sp>
    </p:spTree>
    <p:extLst>
      <p:ext uri="{BB962C8B-B14F-4D97-AF65-F5344CB8AC3E}">
        <p14:creationId xmlns:p14="http://schemas.microsoft.com/office/powerpoint/2010/main" val="2725062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4"/>
            <a:ext cx="10058400" cy="771232"/>
          </a:xfrm>
        </p:spPr>
        <p:txBody>
          <a:bodyPr/>
          <a:lstStyle/>
          <a:p>
            <a:r>
              <a:rPr lang="en-US" dirty="0" smtClean="0"/>
              <a:t>Example </a:t>
            </a:r>
            <a:endParaRPr lang="en-US" dirty="0"/>
          </a:p>
        </p:txBody>
      </p:sp>
      <p:pic>
        <p:nvPicPr>
          <p:cNvPr id="8" name="Picture 7"/>
          <p:cNvPicPr>
            <a:picLocks noChangeAspect="1"/>
          </p:cNvPicPr>
          <p:nvPr/>
        </p:nvPicPr>
        <p:blipFill>
          <a:blip r:embed="rId4"/>
          <a:stretch>
            <a:fillRect/>
          </a:stretch>
        </p:blipFill>
        <p:spPr>
          <a:xfrm>
            <a:off x="653345" y="1590652"/>
            <a:ext cx="11441122" cy="323895"/>
          </a:xfrm>
          <a:prstGeom prst="rect">
            <a:avLst/>
          </a:prstGeom>
        </p:spPr>
      </p:pic>
      <p:pic>
        <p:nvPicPr>
          <p:cNvPr id="7" name="Doctor’s Offic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70112" y="1326309"/>
            <a:ext cx="8107606" cy="4561429"/>
          </a:xfrm>
        </p:spPr>
      </p:pic>
    </p:spTree>
    <p:extLst>
      <p:ext uri="{BB962C8B-B14F-4D97-AF65-F5344CB8AC3E}">
        <p14:creationId xmlns:p14="http://schemas.microsoft.com/office/powerpoint/2010/main" val="363278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Transportation </a:t>
            </a:r>
            <a:endParaRPr lang="en-US" dirty="0"/>
          </a:p>
        </p:txBody>
      </p:sp>
      <p:sp>
        <p:nvSpPr>
          <p:cNvPr id="3" name="Content Placeholder 2"/>
          <p:cNvSpPr>
            <a:spLocks noGrp="1"/>
          </p:cNvSpPr>
          <p:nvPr>
            <p:ph idx="1"/>
          </p:nvPr>
        </p:nvSpPr>
        <p:spPr/>
        <p:txBody>
          <a:bodyPr/>
          <a:lstStyle/>
          <a:p>
            <a:pPr lvl="1"/>
            <a:r>
              <a:rPr lang="en-US" dirty="0" smtClean="0"/>
              <a:t>Transportation to or from a medical appointment. </a:t>
            </a:r>
          </a:p>
          <a:p>
            <a:pPr lvl="2"/>
            <a:r>
              <a:rPr lang="en-US" dirty="0" smtClean="0"/>
              <a:t>Doctor’s appointment</a:t>
            </a:r>
          </a:p>
          <a:p>
            <a:pPr lvl="2"/>
            <a:r>
              <a:rPr lang="en-US" dirty="0" smtClean="0"/>
              <a:t>Hospital </a:t>
            </a:r>
          </a:p>
          <a:p>
            <a:pPr lvl="2"/>
            <a:r>
              <a:rPr lang="en-US" dirty="0" smtClean="0"/>
              <a:t>Dialysis </a:t>
            </a:r>
          </a:p>
          <a:p>
            <a:pPr marL="384048" lvl="2" indent="0">
              <a:buNone/>
            </a:pPr>
            <a:endParaRPr lang="en-US" dirty="0"/>
          </a:p>
        </p:txBody>
      </p:sp>
    </p:spTree>
    <p:extLst>
      <p:ext uri="{BB962C8B-B14F-4D97-AF65-F5344CB8AC3E}">
        <p14:creationId xmlns:p14="http://schemas.microsoft.com/office/powerpoint/2010/main" val="743702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Shopping Transportation </a:t>
            </a:r>
            <a:endParaRPr lang="en-US" dirty="0"/>
          </a:p>
        </p:txBody>
      </p:sp>
      <p:sp>
        <p:nvSpPr>
          <p:cNvPr id="3" name="Content Placeholder 2"/>
          <p:cNvSpPr>
            <a:spLocks noGrp="1"/>
          </p:cNvSpPr>
          <p:nvPr>
            <p:ph idx="1"/>
          </p:nvPr>
        </p:nvSpPr>
        <p:spPr/>
        <p:txBody>
          <a:bodyPr/>
          <a:lstStyle/>
          <a:p>
            <a:pPr lvl="1"/>
            <a:r>
              <a:rPr lang="en-US" dirty="0" smtClean="0"/>
              <a:t>Transportation to a store or location essential to a person’s ability to live independently </a:t>
            </a:r>
          </a:p>
          <a:p>
            <a:pPr lvl="2"/>
            <a:r>
              <a:rPr lang="en-US" dirty="0" smtClean="0"/>
              <a:t>Grocery Store</a:t>
            </a:r>
          </a:p>
          <a:p>
            <a:pPr lvl="2"/>
            <a:r>
              <a:rPr lang="en-US" dirty="0" smtClean="0"/>
              <a:t>Costco </a:t>
            </a:r>
            <a:endParaRPr lang="en-US" dirty="0" smtClean="0"/>
          </a:p>
          <a:p>
            <a:pPr lvl="2"/>
            <a:r>
              <a:rPr lang="en-US" dirty="0" smtClean="0"/>
              <a:t>Wal-Mart (clothes, food, etc) </a:t>
            </a:r>
            <a:endParaRPr lang="en-US" dirty="0"/>
          </a:p>
        </p:txBody>
      </p:sp>
    </p:spTree>
    <p:extLst>
      <p:ext uri="{BB962C8B-B14F-4D97-AF65-F5344CB8AC3E}">
        <p14:creationId xmlns:p14="http://schemas.microsoft.com/office/powerpoint/2010/main" val="136197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Congregate Meal Transportation </a:t>
            </a:r>
            <a:endParaRPr lang="en-US" dirty="0"/>
          </a:p>
        </p:txBody>
      </p:sp>
      <p:sp>
        <p:nvSpPr>
          <p:cNvPr id="3" name="Content Placeholder 2"/>
          <p:cNvSpPr>
            <a:spLocks noGrp="1"/>
          </p:cNvSpPr>
          <p:nvPr>
            <p:ph idx="1"/>
          </p:nvPr>
        </p:nvSpPr>
        <p:spPr/>
        <p:txBody>
          <a:bodyPr/>
          <a:lstStyle/>
          <a:p>
            <a:pPr lvl="1"/>
            <a:r>
              <a:rPr lang="en-US" dirty="0" smtClean="0"/>
              <a:t>Transportation to a congregate meal site </a:t>
            </a:r>
            <a:endParaRPr lang="en-US" dirty="0"/>
          </a:p>
        </p:txBody>
      </p:sp>
    </p:spTree>
    <p:extLst>
      <p:ext uri="{BB962C8B-B14F-4D97-AF65-F5344CB8AC3E}">
        <p14:creationId xmlns:p14="http://schemas.microsoft.com/office/powerpoint/2010/main" val="1352944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Transportation </a:t>
            </a:r>
            <a:endParaRPr lang="en-US" dirty="0"/>
          </a:p>
        </p:txBody>
      </p:sp>
      <p:sp>
        <p:nvSpPr>
          <p:cNvPr id="3" name="Content Placeholder 2"/>
          <p:cNvSpPr>
            <a:spLocks noGrp="1"/>
          </p:cNvSpPr>
          <p:nvPr>
            <p:ph idx="1"/>
          </p:nvPr>
        </p:nvSpPr>
        <p:spPr/>
        <p:txBody>
          <a:bodyPr/>
          <a:lstStyle/>
          <a:p>
            <a:pPr lvl="1"/>
            <a:r>
              <a:rPr lang="en-US" dirty="0" smtClean="0"/>
              <a:t>When there is more than one person riding the vehicle</a:t>
            </a:r>
          </a:p>
          <a:p>
            <a:pPr lvl="2"/>
            <a:r>
              <a:rPr lang="en-US" dirty="0" smtClean="0"/>
              <a:t>They must get on the vehicle at the same location </a:t>
            </a:r>
          </a:p>
          <a:p>
            <a:pPr lvl="2"/>
            <a:r>
              <a:rPr lang="en-US" dirty="0" smtClean="0"/>
              <a:t>They must get off the vehicle at the same location (i.e. senior center or Walmart) </a:t>
            </a:r>
          </a:p>
          <a:p>
            <a:pPr marL="384048" lvl="2" indent="0">
              <a:buNone/>
            </a:pPr>
            <a:endParaRPr lang="en-US" dirty="0" smtClean="0"/>
          </a:p>
          <a:p>
            <a:pPr lvl="1"/>
            <a:r>
              <a:rPr lang="en-US" dirty="0" smtClean="0"/>
              <a:t>Example: 5 seniors meet at a senior center and are picked up. The 5 seniors are then dropped off at their local Walmart together. </a:t>
            </a:r>
            <a:endParaRPr lang="en-US" dirty="0"/>
          </a:p>
        </p:txBody>
      </p:sp>
    </p:spTree>
    <p:extLst>
      <p:ext uri="{BB962C8B-B14F-4D97-AF65-F5344CB8AC3E}">
        <p14:creationId xmlns:p14="http://schemas.microsoft.com/office/powerpoint/2010/main" val="2239753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Transportation </a:t>
            </a:r>
            <a:endParaRPr lang="en-US" dirty="0"/>
          </a:p>
        </p:txBody>
      </p:sp>
      <p:sp>
        <p:nvSpPr>
          <p:cNvPr id="3" name="Content Placeholder 2"/>
          <p:cNvSpPr>
            <a:spLocks noGrp="1"/>
          </p:cNvSpPr>
          <p:nvPr>
            <p:ph idx="1"/>
          </p:nvPr>
        </p:nvSpPr>
        <p:spPr/>
        <p:txBody>
          <a:bodyPr/>
          <a:lstStyle/>
          <a:p>
            <a:pPr lvl="1"/>
            <a:r>
              <a:rPr lang="en-US" dirty="0" smtClean="0"/>
              <a:t>Transportation to a group event such as Senior Day or the Fair</a:t>
            </a:r>
          </a:p>
          <a:p>
            <a:pPr marL="201168" lvl="1" indent="0">
              <a:buNone/>
            </a:pPr>
            <a:endParaRPr lang="en-US" dirty="0" smtClean="0"/>
          </a:p>
          <a:p>
            <a:pPr lvl="1"/>
            <a:r>
              <a:rPr lang="en-US" dirty="0" smtClean="0"/>
              <a:t>Allowed 2 per year per provider &amp; must be in state</a:t>
            </a:r>
          </a:p>
          <a:p>
            <a:pPr marL="201168" lvl="1" indent="0">
              <a:buNone/>
            </a:pPr>
            <a:endParaRPr lang="en-US" dirty="0" smtClean="0"/>
          </a:p>
          <a:p>
            <a:pPr lvl="1"/>
            <a:r>
              <a:rPr lang="en-US" dirty="0" smtClean="0"/>
              <a:t>For reimbursement </a:t>
            </a:r>
          </a:p>
          <a:p>
            <a:pPr lvl="2"/>
            <a:r>
              <a:rPr lang="en-US" dirty="0" smtClean="0"/>
              <a:t>Trips must have a reasonable cost</a:t>
            </a:r>
          </a:p>
          <a:p>
            <a:pPr lvl="2"/>
            <a:r>
              <a:rPr lang="en-US" dirty="0" smtClean="0"/>
              <a:t>Trips must be approved by the AAA </a:t>
            </a:r>
          </a:p>
          <a:p>
            <a:pPr lvl="2"/>
            <a:r>
              <a:rPr lang="en-US" dirty="0" smtClean="0"/>
              <a:t>Trips must have justification in the client financial tracking system </a:t>
            </a:r>
          </a:p>
          <a:p>
            <a:pPr marL="384048" lvl="2" indent="0">
              <a:buNone/>
            </a:pPr>
            <a:endParaRPr lang="en-US" dirty="0" smtClean="0"/>
          </a:p>
          <a:p>
            <a:pPr lvl="1"/>
            <a:r>
              <a:rPr lang="en-US" dirty="0" smtClean="0"/>
              <a:t>Trips are reimbursed based on the total cost of the trip</a:t>
            </a:r>
            <a:endParaRPr lang="en-US" dirty="0"/>
          </a:p>
        </p:txBody>
      </p:sp>
    </p:spTree>
    <p:extLst>
      <p:ext uri="{BB962C8B-B14F-4D97-AF65-F5344CB8AC3E}">
        <p14:creationId xmlns:p14="http://schemas.microsoft.com/office/powerpoint/2010/main" val="2889149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Trips </a:t>
            </a:r>
            <a:endParaRPr lang="en-US" dirty="0"/>
          </a:p>
        </p:txBody>
      </p:sp>
      <p:sp>
        <p:nvSpPr>
          <p:cNvPr id="3" name="Content Placeholder 2"/>
          <p:cNvSpPr>
            <a:spLocks noGrp="1"/>
          </p:cNvSpPr>
          <p:nvPr>
            <p:ph idx="1"/>
          </p:nvPr>
        </p:nvSpPr>
        <p:spPr/>
        <p:txBody>
          <a:bodyPr/>
          <a:lstStyle/>
          <a:p>
            <a:pPr lvl="1"/>
            <a:r>
              <a:rPr lang="en-US" dirty="0" smtClean="0"/>
              <a:t>There may be more than one type of transportation in a roundtrip. </a:t>
            </a:r>
          </a:p>
          <a:p>
            <a:pPr lvl="1"/>
            <a:endParaRPr lang="en-US" dirty="0"/>
          </a:p>
          <a:p>
            <a:pPr lvl="1"/>
            <a:r>
              <a:rPr lang="en-US" dirty="0" smtClean="0"/>
              <a:t>Example: On Wednesday there is a group of seniors at a congregate meal site that sign up to go to Walmart. The Walmart is located in a neighboring county. They are taken to the Walmart. Once shopping is completed, the seniors are dropped off at their individual homes. </a:t>
            </a:r>
          </a:p>
          <a:p>
            <a:pPr marL="201168" lvl="1" indent="0">
              <a:buNone/>
            </a:pPr>
            <a:endParaRPr lang="en-US" dirty="0" smtClean="0"/>
          </a:p>
          <a:p>
            <a:pPr lvl="2" algn="ctr"/>
            <a:r>
              <a:rPr lang="en-US" sz="2400" dirty="0" smtClean="0"/>
              <a:t>Congregate site </a:t>
            </a:r>
            <a:r>
              <a:rPr lang="en-US" sz="2400" dirty="0" smtClean="0">
                <a:sym typeface="Wingdings" panose="05000000000000000000" pitchFamily="2" charset="2"/>
              </a:rPr>
              <a:t> Walmart = </a:t>
            </a:r>
            <a:r>
              <a:rPr lang="en-US" sz="2400" b="1" dirty="0" smtClean="0">
                <a:sym typeface="Wingdings" panose="05000000000000000000" pitchFamily="2" charset="2"/>
              </a:rPr>
              <a:t>Group</a:t>
            </a:r>
          </a:p>
          <a:p>
            <a:pPr lvl="2" algn="ctr"/>
            <a:r>
              <a:rPr lang="en-US" sz="2400" dirty="0" smtClean="0"/>
              <a:t>Walmart </a:t>
            </a:r>
            <a:r>
              <a:rPr lang="en-US" sz="2400" dirty="0" smtClean="0">
                <a:sym typeface="Wingdings" panose="05000000000000000000" pitchFamily="2" charset="2"/>
              </a:rPr>
              <a:t> homes = </a:t>
            </a:r>
            <a:r>
              <a:rPr lang="en-US" sz="2400" b="1" dirty="0" smtClean="0">
                <a:sym typeface="Wingdings" panose="05000000000000000000" pitchFamily="2" charset="2"/>
              </a:rPr>
              <a:t>Essential Shopping </a:t>
            </a:r>
            <a:endParaRPr lang="en-US" sz="2400" b="1" dirty="0"/>
          </a:p>
        </p:txBody>
      </p:sp>
    </p:spTree>
    <p:extLst>
      <p:ext uri="{BB962C8B-B14F-4D97-AF65-F5344CB8AC3E}">
        <p14:creationId xmlns:p14="http://schemas.microsoft.com/office/powerpoint/2010/main" val="2276044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a:t>
            </a:r>
            <a:endParaRPr lang="en-US" dirty="0"/>
          </a:p>
        </p:txBody>
      </p:sp>
      <p:sp>
        <p:nvSpPr>
          <p:cNvPr id="3" name="Content Placeholder 2"/>
          <p:cNvSpPr>
            <a:spLocks noGrp="1"/>
          </p:cNvSpPr>
          <p:nvPr>
            <p:ph idx="1"/>
          </p:nvPr>
        </p:nvSpPr>
        <p:spPr/>
        <p:txBody>
          <a:bodyPr/>
          <a:lstStyle/>
          <a:p>
            <a:pPr lvl="1"/>
            <a:r>
              <a:rPr lang="en-US" dirty="0" smtClean="0"/>
              <a:t>Providers get reimbursed for miles that a client is on the vehicle. </a:t>
            </a:r>
          </a:p>
          <a:p>
            <a:pPr marL="201168" lvl="1" indent="0">
              <a:buNone/>
            </a:pPr>
            <a:endParaRPr lang="en-US" dirty="0" smtClean="0"/>
          </a:p>
          <a:p>
            <a:pPr lvl="1"/>
            <a:r>
              <a:rPr lang="en-US" dirty="0" smtClean="0"/>
              <a:t>When a client is not on a vehicle, the provider cannot charge for reimbursement. These are considered “deadhead” miles.</a:t>
            </a:r>
          </a:p>
          <a:p>
            <a:pPr marL="201168" lvl="1" indent="0">
              <a:buNone/>
            </a:pPr>
            <a:endParaRPr lang="en-US" dirty="0" smtClean="0"/>
          </a:p>
          <a:p>
            <a:pPr lvl="1"/>
            <a:r>
              <a:rPr lang="en-US" dirty="0" smtClean="0"/>
              <a:t>It is important to set adequate unit rates to account for “deadhead” miles.</a:t>
            </a:r>
            <a:endParaRPr lang="en-US" dirty="0"/>
          </a:p>
        </p:txBody>
      </p:sp>
    </p:spTree>
    <p:extLst>
      <p:ext uri="{BB962C8B-B14F-4D97-AF65-F5344CB8AC3E}">
        <p14:creationId xmlns:p14="http://schemas.microsoft.com/office/powerpoint/2010/main" val="3624634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AAA Responsibilities Reminder </a:t>
            </a:r>
            <a:br>
              <a:rPr lang="en-US" dirty="0" smtClean="0"/>
            </a:br>
            <a:r>
              <a:rPr lang="en-US" sz="2000" i="1" dirty="0" smtClean="0"/>
              <a:t>SCDOA PP Ch. 500, section B, 1</a:t>
            </a:r>
            <a:endParaRPr lang="en-US" sz="2000" i="1" dirty="0"/>
          </a:p>
        </p:txBody>
      </p:sp>
      <p:sp>
        <p:nvSpPr>
          <p:cNvPr id="3" name="Content Placeholder 2"/>
          <p:cNvSpPr>
            <a:spLocks noGrp="1"/>
          </p:cNvSpPr>
          <p:nvPr>
            <p:ph idx="1"/>
          </p:nvPr>
        </p:nvSpPr>
        <p:spPr>
          <a:xfrm>
            <a:off x="1097280" y="1845734"/>
            <a:ext cx="10058400" cy="4615452"/>
          </a:xfrm>
        </p:spPr>
        <p:txBody>
          <a:bodyPr>
            <a:normAutofit fontScale="85000" lnSpcReduction="10000"/>
          </a:bodyPr>
          <a:lstStyle/>
          <a:p>
            <a:pPr>
              <a:lnSpc>
                <a:spcPct val="110000"/>
              </a:lnSpc>
            </a:pPr>
            <a:r>
              <a:rPr lang="en-US" sz="2000" b="1" dirty="0" smtClean="0"/>
              <a:t>1.i</a:t>
            </a:r>
            <a:r>
              <a:rPr lang="en-US" sz="2000" dirty="0" smtClean="0"/>
              <a:t> For monitoring purposes by the Department on Aging and or AAAs, the providers shall keep the following records: </a:t>
            </a:r>
          </a:p>
          <a:p>
            <a:pPr lvl="1">
              <a:lnSpc>
                <a:spcPct val="110000"/>
              </a:lnSpc>
            </a:pPr>
            <a:r>
              <a:rPr lang="en-US" sz="2000" dirty="0" smtClean="0"/>
              <a:t>Driver certified daily driver logs for each vehicle, miles ridden by each passenger (trip starting point and drop-off point), and names of companion riders (this includes Group Transportation trips);</a:t>
            </a:r>
          </a:p>
          <a:p>
            <a:pPr lvl="1">
              <a:lnSpc>
                <a:spcPct val="110000"/>
              </a:lnSpc>
            </a:pPr>
            <a:r>
              <a:rPr lang="en-US" sz="2000" dirty="0" smtClean="0"/>
              <a:t>Incident reports for any unexpected event and/or </a:t>
            </a:r>
            <a:r>
              <a:rPr lang="en-US" sz="2000" u="sng" dirty="0" smtClean="0"/>
              <a:t>registered complaints with follow-up</a:t>
            </a:r>
            <a:r>
              <a:rPr lang="en-US" sz="2000" dirty="0" smtClean="0"/>
              <a:t>; and</a:t>
            </a:r>
          </a:p>
          <a:p>
            <a:pPr lvl="1">
              <a:lnSpc>
                <a:spcPct val="110000"/>
              </a:lnSpc>
            </a:pPr>
            <a:r>
              <a:rPr lang="en-US" sz="2000" dirty="0" smtClean="0"/>
              <a:t>Daily contributions from riders and fares paid by private pay passengers</a:t>
            </a:r>
          </a:p>
          <a:p>
            <a:pPr marL="201168" lvl="1" indent="0">
              <a:buNone/>
            </a:pPr>
            <a:endParaRPr lang="en-US" sz="2000" dirty="0" smtClean="0"/>
          </a:p>
          <a:p>
            <a:pPr>
              <a:lnSpc>
                <a:spcPct val="110000"/>
              </a:lnSpc>
            </a:pPr>
            <a:r>
              <a:rPr lang="en-US" sz="2000" b="1" dirty="0" smtClean="0"/>
              <a:t>1.m </a:t>
            </a:r>
            <a:r>
              <a:rPr lang="en-US" sz="2000" dirty="0" smtClean="0"/>
              <a:t>The AAA shall, with guidance by the department on Aging Transportation Manager, ensure that the provider maintains an appropriate number of vehicles accessible to persons with disabilities. </a:t>
            </a:r>
          </a:p>
          <a:p>
            <a:endParaRPr lang="en-US" sz="2000" b="1" dirty="0"/>
          </a:p>
          <a:p>
            <a:pPr>
              <a:lnSpc>
                <a:spcPct val="110000"/>
              </a:lnSpc>
            </a:pPr>
            <a:r>
              <a:rPr lang="en-US" sz="2000" b="1" dirty="0" smtClean="0"/>
              <a:t>1.q </a:t>
            </a:r>
            <a:r>
              <a:rPr lang="en-US" sz="2000" dirty="0" smtClean="0"/>
              <a:t>The AAA an its providers shall conduct consumer satisfaction evaluations on at least an annual basis. This can be accomplished through various methods including, but not limited to, surveys, interviews, and/or focus groups. This data shall be reviewed by the AAA for program development and made available to the Department on Aging.  </a:t>
            </a:r>
            <a:endParaRPr lang="en-US" sz="2000" b="1" dirty="0" smtClean="0"/>
          </a:p>
          <a:p>
            <a:pPr lvl="2"/>
            <a:endParaRPr lang="en-US" dirty="0"/>
          </a:p>
          <a:p>
            <a:pPr lvl="2"/>
            <a:endParaRPr lang="en-US" dirty="0"/>
          </a:p>
        </p:txBody>
      </p:sp>
    </p:spTree>
    <p:extLst>
      <p:ext uri="{BB962C8B-B14F-4D97-AF65-F5344CB8AC3E}">
        <p14:creationId xmlns:p14="http://schemas.microsoft.com/office/powerpoint/2010/main" val="3497274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515313" y="2152304"/>
            <a:ext cx="7222333" cy="1862048"/>
          </a:xfrm>
          <a:prstGeom prst="rect">
            <a:avLst/>
          </a:prstGeom>
          <a:noFill/>
        </p:spPr>
        <p:txBody>
          <a:bodyPr wrap="square" lIns="91440" tIns="45720" rIns="91440" bIns="45720">
            <a:spAutoFit/>
          </a:bodyPr>
          <a:lstStyle/>
          <a:p>
            <a:pPr algn="ctr"/>
            <a:r>
              <a:rPr lang="en-US" sz="11500" b="1" cap="none" spc="0" dirty="0" smtClean="0">
                <a:ln w="10160">
                  <a:solidFill>
                    <a:schemeClr val="accent5"/>
                  </a:solidFill>
                  <a:prstDash val="solid"/>
                </a:ln>
                <a:solidFill>
                  <a:srgbClr val="002060"/>
                </a:solidFill>
                <a:effectLst>
                  <a:outerShdw blurRad="38100" dist="22860" dir="5400000" algn="tl" rotWithShape="0">
                    <a:srgbClr val="000000">
                      <a:alpha val="30000"/>
                    </a:srgbClr>
                  </a:outerShdw>
                </a:effectLst>
              </a:rPr>
              <a:t>Pop Quiz!</a:t>
            </a:r>
            <a:endParaRPr lang="en-US" sz="11500" b="1" cap="none" spc="0" dirty="0">
              <a:ln w="10160">
                <a:solidFill>
                  <a:schemeClr val="accent5"/>
                </a:solidFill>
                <a:prstDash val="solid"/>
              </a:ln>
              <a:solidFill>
                <a:srgbClr val="002060"/>
              </a:solidFill>
              <a:effectLst>
                <a:outerShdw blurRad="38100" dist="22860" dir="5400000" algn="tl" rotWithShape="0">
                  <a:srgbClr val="000000">
                    <a:alpha val="30000"/>
                  </a:srgbClr>
                </a:outerShdw>
              </a:effectLst>
            </a:endParaRPr>
          </a:p>
        </p:txBody>
      </p:sp>
      <p:pic>
        <p:nvPicPr>
          <p:cNvPr id="6" name="Picture 5"/>
          <p:cNvPicPr>
            <a:picLocks noChangeAspect="1"/>
          </p:cNvPicPr>
          <p:nvPr/>
        </p:nvPicPr>
        <p:blipFill>
          <a:blip r:embed="rId2"/>
          <a:stretch>
            <a:fillRect/>
          </a:stretch>
        </p:blipFill>
        <p:spPr>
          <a:xfrm rot="5400000">
            <a:off x="5956175" y="-3528160"/>
            <a:ext cx="209579" cy="10531042"/>
          </a:xfrm>
          <a:prstGeom prst="rect">
            <a:avLst/>
          </a:prstGeom>
        </p:spPr>
      </p:pic>
    </p:spTree>
    <p:extLst>
      <p:ext uri="{BB962C8B-B14F-4D97-AF65-F5344CB8AC3E}">
        <p14:creationId xmlns:p14="http://schemas.microsoft.com/office/powerpoint/2010/main" val="708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normAutofit/>
          </a:bodyPr>
          <a:lstStyle/>
          <a:p>
            <a:pPr lvl="1">
              <a:lnSpc>
                <a:spcPct val="150000"/>
              </a:lnSpc>
            </a:pPr>
            <a:r>
              <a:rPr lang="en-US" dirty="0" smtClean="0"/>
              <a:t>Ice Breaker </a:t>
            </a:r>
            <a:r>
              <a:rPr lang="en-US" i="1" dirty="0" smtClean="0"/>
              <a:t>(10 min)</a:t>
            </a:r>
          </a:p>
          <a:p>
            <a:pPr lvl="1">
              <a:lnSpc>
                <a:spcPct val="150000"/>
              </a:lnSpc>
            </a:pPr>
            <a:r>
              <a:rPr lang="en-US" dirty="0" smtClean="0"/>
              <a:t>Title III-B Transportation Crash Course </a:t>
            </a:r>
            <a:r>
              <a:rPr lang="en-US" i="1" dirty="0" smtClean="0"/>
              <a:t>(30 min)</a:t>
            </a:r>
          </a:p>
          <a:p>
            <a:pPr lvl="1">
              <a:lnSpc>
                <a:spcPct val="150000"/>
              </a:lnSpc>
            </a:pPr>
            <a:r>
              <a:rPr lang="en-US" dirty="0" smtClean="0"/>
              <a:t>Transportation Training Opportunities </a:t>
            </a:r>
            <a:r>
              <a:rPr lang="en-US" i="1" dirty="0" smtClean="0"/>
              <a:t>(10 min)</a:t>
            </a:r>
          </a:p>
          <a:p>
            <a:pPr lvl="1">
              <a:lnSpc>
                <a:spcPct val="150000"/>
              </a:lnSpc>
            </a:pPr>
            <a:r>
              <a:rPr lang="en-US" dirty="0" smtClean="0"/>
              <a:t>Transportation Trends &amp; Updates </a:t>
            </a:r>
            <a:r>
              <a:rPr lang="en-US" i="1" dirty="0" smtClean="0"/>
              <a:t>(20 min)</a:t>
            </a:r>
          </a:p>
          <a:p>
            <a:pPr lvl="1">
              <a:lnSpc>
                <a:spcPct val="150000"/>
              </a:lnSpc>
            </a:pPr>
            <a:r>
              <a:rPr lang="en-US" dirty="0" smtClean="0"/>
              <a:t>Waccamaw’s Microtransit Program Presentation </a:t>
            </a:r>
            <a:r>
              <a:rPr lang="en-US" i="1" dirty="0" smtClean="0"/>
              <a:t>(30 min) </a:t>
            </a:r>
          </a:p>
          <a:p>
            <a:pPr lvl="1">
              <a:lnSpc>
                <a:spcPct val="150000"/>
              </a:lnSpc>
            </a:pPr>
            <a:r>
              <a:rPr lang="en-US" dirty="0" smtClean="0"/>
              <a:t>Q&amp;A Time </a:t>
            </a:r>
            <a:r>
              <a:rPr lang="en-US" i="1" dirty="0" smtClean="0"/>
              <a:t>(20 min)</a:t>
            </a:r>
            <a:endParaRPr lang="en-US" i="1" dirty="0"/>
          </a:p>
        </p:txBody>
      </p:sp>
    </p:spTree>
    <p:extLst>
      <p:ext uri="{BB962C8B-B14F-4D97-AF65-F5344CB8AC3E}">
        <p14:creationId xmlns:p14="http://schemas.microsoft.com/office/powerpoint/2010/main" val="2943941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9492" y="1200730"/>
            <a:ext cx="11669754" cy="752580"/>
          </a:xfrm>
          <a:prstGeom prst="rect">
            <a:avLst/>
          </a:prstGeom>
        </p:spPr>
      </p:pic>
      <p:sp>
        <p:nvSpPr>
          <p:cNvPr id="3" name="Content Placeholder 2"/>
          <p:cNvSpPr>
            <a:spLocks noGrp="1"/>
          </p:cNvSpPr>
          <p:nvPr>
            <p:ph idx="1"/>
          </p:nvPr>
        </p:nvSpPr>
        <p:spPr>
          <a:xfrm>
            <a:off x="1034528" y="339662"/>
            <a:ext cx="10058400" cy="5935631"/>
          </a:xfrm>
        </p:spPr>
        <p:txBody>
          <a:bodyPr>
            <a:normAutofit/>
          </a:bodyPr>
          <a:lstStyle/>
          <a:p>
            <a:pPr>
              <a:lnSpc>
                <a:spcPct val="100000"/>
              </a:lnSpc>
            </a:pPr>
            <a:r>
              <a:rPr lang="en-US" dirty="0"/>
              <a:t>Mary uses a wheelchair and is getting transportation to a doctor’s appointment. Mary is outside of her house when the van arrives. Mary has someone assist her with using the wheelchair lift to get onto the van. When the van arrives at the doctor’s office, Mary has assistance using the wheelchair lift to get off of the bus and then enters the office on her own. </a:t>
            </a:r>
          </a:p>
          <a:p>
            <a:pPr marL="0" indent="0">
              <a:buNone/>
            </a:pPr>
            <a:endParaRPr lang="en-US" dirty="0"/>
          </a:p>
          <a:p>
            <a:pPr algn="ctr"/>
            <a:r>
              <a:rPr lang="en-US" dirty="0" smtClean="0">
                <a:solidFill>
                  <a:srgbClr val="C00000"/>
                </a:solidFill>
              </a:rPr>
              <a:t>A) </a:t>
            </a:r>
            <a:r>
              <a:rPr lang="en-US" dirty="0" smtClean="0"/>
              <a:t>Medical</a:t>
            </a:r>
            <a:endParaRPr lang="en-US" dirty="0" smtClean="0">
              <a:solidFill>
                <a:srgbClr val="C00000"/>
              </a:solidFill>
            </a:endParaRPr>
          </a:p>
          <a:p>
            <a:pPr algn="ctr"/>
            <a:r>
              <a:rPr lang="en-US" dirty="0" smtClean="0">
                <a:solidFill>
                  <a:srgbClr val="C00000"/>
                </a:solidFill>
              </a:rPr>
              <a:t>B) </a:t>
            </a:r>
            <a:r>
              <a:rPr lang="en-US" dirty="0" smtClean="0"/>
              <a:t>Assisted</a:t>
            </a:r>
          </a:p>
          <a:p>
            <a:pPr algn="ctr"/>
            <a:r>
              <a:rPr lang="en-US" dirty="0" smtClean="0">
                <a:solidFill>
                  <a:srgbClr val="C00000"/>
                </a:solidFill>
              </a:rPr>
              <a:t>C) </a:t>
            </a:r>
            <a:r>
              <a:rPr lang="en-US" dirty="0" smtClean="0"/>
              <a:t>Essential</a:t>
            </a:r>
            <a:r>
              <a:rPr lang="en-US" dirty="0" smtClean="0">
                <a:solidFill>
                  <a:srgbClr val="C00000"/>
                </a:solidFill>
              </a:rPr>
              <a:t> </a:t>
            </a:r>
          </a:p>
          <a:p>
            <a:pPr algn="ctr"/>
            <a:r>
              <a:rPr lang="en-US" dirty="0" smtClean="0">
                <a:solidFill>
                  <a:srgbClr val="C00000"/>
                </a:solidFill>
              </a:rPr>
              <a:t>D) </a:t>
            </a:r>
            <a:r>
              <a:rPr lang="en-US" dirty="0" smtClean="0"/>
              <a:t>Congregate</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3892312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9492" y="1200730"/>
            <a:ext cx="11669754" cy="752580"/>
          </a:xfrm>
          <a:prstGeom prst="rect">
            <a:avLst/>
          </a:prstGeom>
        </p:spPr>
      </p:pic>
      <p:sp>
        <p:nvSpPr>
          <p:cNvPr id="3" name="Content Placeholder 2"/>
          <p:cNvSpPr>
            <a:spLocks noGrp="1"/>
          </p:cNvSpPr>
          <p:nvPr>
            <p:ph idx="1"/>
          </p:nvPr>
        </p:nvSpPr>
        <p:spPr>
          <a:xfrm>
            <a:off x="1034528" y="339662"/>
            <a:ext cx="10058400" cy="5935631"/>
          </a:xfrm>
        </p:spPr>
        <p:txBody>
          <a:bodyPr>
            <a:normAutofit/>
          </a:bodyPr>
          <a:lstStyle/>
          <a:p>
            <a:pPr lvl="0"/>
            <a:r>
              <a:rPr lang="en-US" dirty="0"/>
              <a:t>It’s Wednesday and Tom is getting picked up from his home to go to his congregate meal site with his friends. When Tom gets on the van, four of his friends are already on the van as they have already been picked up from their homes. A short while later, Tom and his friends exit the bus at the congregate meal site. </a:t>
            </a:r>
          </a:p>
          <a:p>
            <a:pPr marL="0" indent="0">
              <a:buNone/>
            </a:pPr>
            <a:endParaRPr lang="en-US" dirty="0"/>
          </a:p>
          <a:p>
            <a:pPr algn="ctr"/>
            <a:r>
              <a:rPr lang="en-US" dirty="0" smtClean="0">
                <a:solidFill>
                  <a:srgbClr val="C00000"/>
                </a:solidFill>
              </a:rPr>
              <a:t>A) </a:t>
            </a:r>
            <a:r>
              <a:rPr lang="en-US" dirty="0" smtClean="0"/>
              <a:t>Group</a:t>
            </a:r>
            <a:endParaRPr lang="en-US" dirty="0" smtClean="0">
              <a:solidFill>
                <a:srgbClr val="C00000"/>
              </a:solidFill>
            </a:endParaRPr>
          </a:p>
          <a:p>
            <a:pPr algn="ctr"/>
            <a:r>
              <a:rPr lang="en-US" dirty="0" smtClean="0">
                <a:solidFill>
                  <a:srgbClr val="C00000"/>
                </a:solidFill>
              </a:rPr>
              <a:t>B) </a:t>
            </a:r>
            <a:r>
              <a:rPr lang="en-US" dirty="0" smtClean="0"/>
              <a:t>Essential</a:t>
            </a:r>
          </a:p>
          <a:p>
            <a:pPr algn="ctr"/>
            <a:r>
              <a:rPr lang="en-US" dirty="0" smtClean="0">
                <a:solidFill>
                  <a:srgbClr val="C00000"/>
                </a:solidFill>
              </a:rPr>
              <a:t>C) </a:t>
            </a:r>
            <a:r>
              <a:rPr lang="en-US" dirty="0" smtClean="0"/>
              <a:t>Assisted</a:t>
            </a:r>
            <a:r>
              <a:rPr lang="en-US" dirty="0" smtClean="0">
                <a:solidFill>
                  <a:srgbClr val="C00000"/>
                </a:solidFill>
              </a:rPr>
              <a:t> </a:t>
            </a:r>
          </a:p>
          <a:p>
            <a:pPr algn="ctr"/>
            <a:r>
              <a:rPr lang="en-US" dirty="0" smtClean="0">
                <a:solidFill>
                  <a:srgbClr val="C00000"/>
                </a:solidFill>
              </a:rPr>
              <a:t>D) </a:t>
            </a:r>
            <a:r>
              <a:rPr lang="en-US" dirty="0" smtClean="0"/>
              <a:t>Congregate</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128571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9492" y="1200730"/>
            <a:ext cx="11669754" cy="752580"/>
          </a:xfrm>
          <a:prstGeom prst="rect">
            <a:avLst/>
          </a:prstGeom>
        </p:spPr>
      </p:pic>
      <p:sp>
        <p:nvSpPr>
          <p:cNvPr id="3" name="Content Placeholder 2"/>
          <p:cNvSpPr>
            <a:spLocks noGrp="1"/>
          </p:cNvSpPr>
          <p:nvPr>
            <p:ph idx="1"/>
          </p:nvPr>
        </p:nvSpPr>
        <p:spPr>
          <a:xfrm>
            <a:off x="1034528" y="339662"/>
            <a:ext cx="10058400" cy="5935631"/>
          </a:xfrm>
        </p:spPr>
        <p:txBody>
          <a:bodyPr>
            <a:normAutofit/>
          </a:bodyPr>
          <a:lstStyle/>
          <a:p>
            <a:pPr lvl="0"/>
            <a:r>
              <a:rPr lang="en-US" dirty="0"/>
              <a:t>At the meal site, Tom and his friends sign up to go to the local Walmart. Tom and his friends board the van and go shopping. After spending all of their remaining money from their retirement checks this month, Tom and his friends go back on the bus and go back to the meal site. </a:t>
            </a:r>
          </a:p>
          <a:p>
            <a:pPr marL="0" indent="0">
              <a:buNone/>
            </a:pPr>
            <a:endParaRPr lang="en-US" dirty="0"/>
          </a:p>
          <a:p>
            <a:pPr algn="ctr"/>
            <a:r>
              <a:rPr lang="en-US" dirty="0" smtClean="0">
                <a:solidFill>
                  <a:srgbClr val="C00000"/>
                </a:solidFill>
              </a:rPr>
              <a:t>A) </a:t>
            </a:r>
            <a:r>
              <a:rPr lang="en-US" dirty="0" smtClean="0"/>
              <a:t>Group</a:t>
            </a:r>
            <a:endParaRPr lang="en-US" dirty="0" smtClean="0">
              <a:solidFill>
                <a:srgbClr val="C00000"/>
              </a:solidFill>
            </a:endParaRPr>
          </a:p>
          <a:p>
            <a:pPr algn="ctr"/>
            <a:r>
              <a:rPr lang="en-US" dirty="0" smtClean="0">
                <a:solidFill>
                  <a:srgbClr val="C00000"/>
                </a:solidFill>
              </a:rPr>
              <a:t>B) </a:t>
            </a:r>
            <a:r>
              <a:rPr lang="en-US" dirty="0" smtClean="0"/>
              <a:t>Essential</a:t>
            </a:r>
          </a:p>
          <a:p>
            <a:pPr algn="ctr"/>
            <a:r>
              <a:rPr lang="en-US" dirty="0" smtClean="0">
                <a:solidFill>
                  <a:srgbClr val="C00000"/>
                </a:solidFill>
              </a:rPr>
              <a:t>C) </a:t>
            </a:r>
            <a:r>
              <a:rPr lang="en-US" dirty="0" smtClean="0"/>
              <a:t>Assisted</a:t>
            </a:r>
            <a:r>
              <a:rPr lang="en-US" dirty="0" smtClean="0">
                <a:solidFill>
                  <a:srgbClr val="C00000"/>
                </a:solidFill>
              </a:rPr>
              <a:t> </a:t>
            </a:r>
          </a:p>
          <a:p>
            <a:pPr algn="ctr"/>
            <a:r>
              <a:rPr lang="en-US" dirty="0" smtClean="0">
                <a:solidFill>
                  <a:srgbClr val="C00000"/>
                </a:solidFill>
              </a:rPr>
              <a:t>D) </a:t>
            </a:r>
            <a:r>
              <a:rPr lang="en-US" dirty="0" smtClean="0"/>
              <a:t>Congregate</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287214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9492" y="1200730"/>
            <a:ext cx="11669754" cy="752580"/>
          </a:xfrm>
          <a:prstGeom prst="rect">
            <a:avLst/>
          </a:prstGeom>
        </p:spPr>
      </p:pic>
      <p:sp>
        <p:nvSpPr>
          <p:cNvPr id="3" name="Content Placeholder 2"/>
          <p:cNvSpPr>
            <a:spLocks noGrp="1"/>
          </p:cNvSpPr>
          <p:nvPr>
            <p:ph idx="1"/>
          </p:nvPr>
        </p:nvSpPr>
        <p:spPr>
          <a:xfrm>
            <a:off x="1034528" y="339662"/>
            <a:ext cx="10058400" cy="5935631"/>
          </a:xfrm>
        </p:spPr>
        <p:txBody>
          <a:bodyPr>
            <a:normAutofit/>
          </a:bodyPr>
          <a:lstStyle/>
          <a:p>
            <a:pPr lvl="0"/>
            <a:r>
              <a:rPr lang="en-US" dirty="0"/>
              <a:t>It is finally time to go home from the congregate meal site. Tom and his friends board the van. The van drops off 2 of Tom’s friends before getting to Tom’s house. </a:t>
            </a:r>
          </a:p>
          <a:p>
            <a:pPr marL="0" indent="0">
              <a:buNone/>
            </a:pPr>
            <a:endParaRPr lang="en-US" dirty="0"/>
          </a:p>
          <a:p>
            <a:pPr algn="ctr"/>
            <a:r>
              <a:rPr lang="en-US" dirty="0" smtClean="0">
                <a:solidFill>
                  <a:srgbClr val="C00000"/>
                </a:solidFill>
              </a:rPr>
              <a:t>A) </a:t>
            </a:r>
            <a:r>
              <a:rPr lang="en-US" dirty="0" smtClean="0"/>
              <a:t>Group</a:t>
            </a:r>
            <a:endParaRPr lang="en-US" dirty="0" smtClean="0">
              <a:solidFill>
                <a:srgbClr val="C00000"/>
              </a:solidFill>
            </a:endParaRPr>
          </a:p>
          <a:p>
            <a:pPr algn="ctr"/>
            <a:r>
              <a:rPr lang="en-US" dirty="0" smtClean="0">
                <a:solidFill>
                  <a:srgbClr val="C00000"/>
                </a:solidFill>
              </a:rPr>
              <a:t>B) </a:t>
            </a:r>
            <a:r>
              <a:rPr lang="en-US" dirty="0" smtClean="0"/>
              <a:t>Essential</a:t>
            </a:r>
          </a:p>
          <a:p>
            <a:pPr algn="ctr"/>
            <a:r>
              <a:rPr lang="en-US" dirty="0" smtClean="0">
                <a:solidFill>
                  <a:srgbClr val="C00000"/>
                </a:solidFill>
              </a:rPr>
              <a:t>C) </a:t>
            </a:r>
            <a:r>
              <a:rPr lang="en-US" dirty="0" smtClean="0"/>
              <a:t>Assisted</a:t>
            </a:r>
            <a:r>
              <a:rPr lang="en-US" dirty="0" smtClean="0">
                <a:solidFill>
                  <a:srgbClr val="C00000"/>
                </a:solidFill>
              </a:rPr>
              <a:t> </a:t>
            </a:r>
          </a:p>
          <a:p>
            <a:pPr algn="ctr"/>
            <a:r>
              <a:rPr lang="en-US" dirty="0" smtClean="0">
                <a:solidFill>
                  <a:srgbClr val="C00000"/>
                </a:solidFill>
              </a:rPr>
              <a:t>D) </a:t>
            </a:r>
            <a:r>
              <a:rPr lang="en-US" dirty="0" smtClean="0"/>
              <a:t>Congregate</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129544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9492" y="1200730"/>
            <a:ext cx="11669754" cy="752580"/>
          </a:xfrm>
          <a:prstGeom prst="rect">
            <a:avLst/>
          </a:prstGeom>
        </p:spPr>
      </p:pic>
      <p:sp>
        <p:nvSpPr>
          <p:cNvPr id="3" name="Content Placeholder 2"/>
          <p:cNvSpPr>
            <a:spLocks noGrp="1"/>
          </p:cNvSpPr>
          <p:nvPr>
            <p:ph idx="1"/>
          </p:nvPr>
        </p:nvSpPr>
        <p:spPr>
          <a:xfrm>
            <a:off x="1034528" y="339662"/>
            <a:ext cx="10058400" cy="5935631"/>
          </a:xfrm>
        </p:spPr>
        <p:txBody>
          <a:bodyPr>
            <a:normAutofit/>
          </a:bodyPr>
          <a:lstStyle/>
          <a:p>
            <a:pPr lvl="0"/>
            <a:r>
              <a:rPr lang="en-US" dirty="0"/>
              <a:t>Rita lives with a mobility disability and uses a wheelchair. Rita is getting transportation to a congregate meal site and requires assistance getting out of her home, onto the vehicle, and then into her destination. </a:t>
            </a:r>
          </a:p>
          <a:p>
            <a:pPr marL="0" indent="0">
              <a:buNone/>
            </a:pPr>
            <a:endParaRPr lang="en-US" dirty="0"/>
          </a:p>
          <a:p>
            <a:pPr algn="ctr"/>
            <a:r>
              <a:rPr lang="en-US" dirty="0" smtClean="0">
                <a:solidFill>
                  <a:srgbClr val="C00000"/>
                </a:solidFill>
              </a:rPr>
              <a:t>A) </a:t>
            </a:r>
            <a:r>
              <a:rPr lang="en-US" dirty="0" smtClean="0"/>
              <a:t>Congregate</a:t>
            </a:r>
            <a:endParaRPr lang="en-US" dirty="0" smtClean="0">
              <a:solidFill>
                <a:srgbClr val="C00000"/>
              </a:solidFill>
            </a:endParaRPr>
          </a:p>
          <a:p>
            <a:pPr algn="ctr"/>
            <a:r>
              <a:rPr lang="en-US" dirty="0" smtClean="0">
                <a:solidFill>
                  <a:srgbClr val="C00000"/>
                </a:solidFill>
              </a:rPr>
              <a:t>B) </a:t>
            </a:r>
            <a:r>
              <a:rPr lang="en-US" dirty="0" smtClean="0"/>
              <a:t>Assisted</a:t>
            </a:r>
          </a:p>
          <a:p>
            <a:pPr algn="ctr"/>
            <a:r>
              <a:rPr lang="en-US" dirty="0" smtClean="0">
                <a:solidFill>
                  <a:srgbClr val="C00000"/>
                </a:solidFill>
              </a:rPr>
              <a:t>C) </a:t>
            </a:r>
            <a:r>
              <a:rPr lang="en-US" dirty="0" smtClean="0"/>
              <a:t>Accessible</a:t>
            </a:r>
            <a:r>
              <a:rPr lang="en-US" dirty="0" smtClean="0">
                <a:solidFill>
                  <a:srgbClr val="C00000"/>
                </a:solidFill>
              </a:rPr>
              <a:t> </a:t>
            </a:r>
          </a:p>
          <a:p>
            <a:pPr algn="ctr"/>
            <a:r>
              <a:rPr lang="en-US" dirty="0" smtClean="0">
                <a:solidFill>
                  <a:srgbClr val="C00000"/>
                </a:solidFill>
              </a:rPr>
              <a:t>D) </a:t>
            </a:r>
            <a:r>
              <a:rPr lang="en-US" dirty="0" smtClean="0"/>
              <a:t>Group</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151646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5074920"/>
            <a:ext cx="10113264" cy="1021080"/>
          </a:xfrm>
        </p:spPr>
        <p:txBody>
          <a:bodyPr/>
          <a:lstStyle/>
          <a:p>
            <a:pPr algn="ctr"/>
            <a:r>
              <a:rPr lang="en-US" dirty="0" smtClean="0"/>
              <a:t>Transportation Training Opportunities &amp; Program Updates</a:t>
            </a:r>
            <a:endParaRPr lang="en-US" dirty="0"/>
          </a:p>
        </p:txBody>
      </p:sp>
      <p:sp>
        <p:nvSpPr>
          <p:cNvPr id="6" name="Tex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785966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Opportunities </a:t>
            </a:r>
            <a:endParaRPr lang="en-US" dirty="0"/>
          </a:p>
        </p:txBody>
      </p:sp>
      <p:sp>
        <p:nvSpPr>
          <p:cNvPr id="6" name="Content Placeholder 5"/>
          <p:cNvSpPr>
            <a:spLocks noGrp="1"/>
          </p:cNvSpPr>
          <p:nvPr>
            <p:ph idx="1"/>
          </p:nvPr>
        </p:nvSpPr>
        <p:spPr/>
        <p:txBody>
          <a:bodyPr>
            <a:normAutofit fontScale="92500" lnSpcReduction="10000"/>
          </a:bodyPr>
          <a:lstStyle/>
          <a:p>
            <a:pPr lvl="1"/>
            <a:r>
              <a:rPr lang="en-US" dirty="0" smtClean="0"/>
              <a:t>PASS Statewide Training Update </a:t>
            </a:r>
          </a:p>
          <a:p>
            <a:pPr marL="201168" lvl="1" indent="0">
              <a:buNone/>
            </a:pPr>
            <a:endParaRPr lang="en-US" dirty="0" smtClean="0"/>
          </a:p>
          <a:p>
            <a:pPr lvl="1"/>
            <a:r>
              <a:rPr lang="en-US" dirty="0" smtClean="0"/>
              <a:t>Other Trainings </a:t>
            </a:r>
          </a:p>
          <a:p>
            <a:pPr lvl="2"/>
            <a:r>
              <a:rPr lang="en-US" dirty="0" smtClean="0">
                <a:hlinkClick r:id="rId2"/>
              </a:rPr>
              <a:t>PASS Basic Training</a:t>
            </a:r>
            <a:endParaRPr lang="en-US" dirty="0" smtClean="0"/>
          </a:p>
          <a:p>
            <a:pPr lvl="3"/>
            <a:r>
              <a:rPr lang="en-US" dirty="0" smtClean="0"/>
              <a:t>$25, in-person</a:t>
            </a:r>
          </a:p>
          <a:p>
            <a:pPr lvl="2"/>
            <a:r>
              <a:rPr lang="en-US" dirty="0">
                <a:hlinkClick r:id="rId3"/>
              </a:rPr>
              <a:t>Understanding Passengers Who Have Experienced </a:t>
            </a:r>
            <a:r>
              <a:rPr lang="en-US" dirty="0" smtClean="0">
                <a:hlinkClick r:id="rId3"/>
              </a:rPr>
              <a:t>Trauma</a:t>
            </a:r>
            <a:endParaRPr lang="en-US" dirty="0" smtClean="0"/>
          </a:p>
          <a:p>
            <a:pPr lvl="3"/>
            <a:r>
              <a:rPr lang="en-US" dirty="0" smtClean="0"/>
              <a:t>Free, online</a:t>
            </a:r>
          </a:p>
          <a:p>
            <a:pPr lvl="2"/>
            <a:r>
              <a:rPr lang="en-US" dirty="0" smtClean="0">
                <a:hlinkClick r:id="rId4"/>
              </a:rPr>
              <a:t>Conflict </a:t>
            </a:r>
            <a:r>
              <a:rPr lang="en-US" dirty="0">
                <a:hlinkClick r:id="rId4"/>
              </a:rPr>
              <a:t>Management and De-escalation for Transit Drivers and </a:t>
            </a:r>
            <a:r>
              <a:rPr lang="en-US" dirty="0" smtClean="0">
                <a:hlinkClick r:id="rId4"/>
              </a:rPr>
              <a:t>Supervisors</a:t>
            </a:r>
            <a:endParaRPr lang="en-US" dirty="0" smtClean="0"/>
          </a:p>
          <a:p>
            <a:pPr lvl="3"/>
            <a:r>
              <a:rPr lang="en-US" dirty="0" smtClean="0"/>
              <a:t>Free, online</a:t>
            </a:r>
          </a:p>
          <a:p>
            <a:pPr lvl="2"/>
            <a:r>
              <a:rPr lang="en-US" dirty="0">
                <a:hlinkClick r:id="rId5"/>
              </a:rPr>
              <a:t>Recruiting, Building and Retaining a Sustainable Driver </a:t>
            </a:r>
            <a:r>
              <a:rPr lang="en-US" dirty="0" smtClean="0">
                <a:hlinkClick r:id="rId5"/>
              </a:rPr>
              <a:t>Workforce</a:t>
            </a:r>
            <a:endParaRPr lang="en-US" dirty="0" smtClean="0"/>
          </a:p>
          <a:p>
            <a:pPr lvl="3"/>
            <a:r>
              <a:rPr lang="en-US" dirty="0" smtClean="0"/>
              <a:t>$150, online </a:t>
            </a:r>
          </a:p>
          <a:p>
            <a:pPr lvl="2"/>
            <a:r>
              <a:rPr lang="en-US" dirty="0">
                <a:hlinkClick r:id="rId6"/>
              </a:rPr>
              <a:t>Transportation Diversity, Equity and Inclusion Lunch and Learn </a:t>
            </a:r>
            <a:r>
              <a:rPr lang="en-US" dirty="0" smtClean="0">
                <a:hlinkClick r:id="rId6"/>
              </a:rPr>
              <a:t>Webinar</a:t>
            </a:r>
            <a:endParaRPr lang="en-US" dirty="0" smtClean="0"/>
          </a:p>
          <a:p>
            <a:pPr lvl="3"/>
            <a:r>
              <a:rPr lang="en-US" dirty="0" smtClean="0"/>
              <a:t>Free, online</a:t>
            </a:r>
          </a:p>
        </p:txBody>
      </p:sp>
    </p:spTree>
    <p:extLst>
      <p:ext uri="{BB962C8B-B14F-4D97-AF65-F5344CB8AC3E}">
        <p14:creationId xmlns:p14="http://schemas.microsoft.com/office/powerpoint/2010/main" val="645644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Transportation TA Webpage </a:t>
            </a:r>
            <a:endParaRPr lang="en-US" dirty="0"/>
          </a:p>
        </p:txBody>
      </p:sp>
      <p:sp>
        <p:nvSpPr>
          <p:cNvPr id="3" name="Content Placeholder 2"/>
          <p:cNvSpPr>
            <a:spLocks noGrp="1"/>
          </p:cNvSpPr>
          <p:nvPr>
            <p:ph idx="1"/>
          </p:nvPr>
        </p:nvSpPr>
        <p:spPr/>
        <p:txBody>
          <a:bodyPr/>
          <a:lstStyle/>
          <a:p>
            <a:pPr lvl="1"/>
            <a:r>
              <a:rPr lang="en-US" dirty="0" smtClean="0"/>
              <a:t>I have been working on creating a Transportation TA Webpage</a:t>
            </a:r>
          </a:p>
          <a:p>
            <a:pPr lvl="1"/>
            <a:endParaRPr lang="en-US" dirty="0" smtClean="0"/>
          </a:p>
          <a:p>
            <a:pPr lvl="1"/>
            <a:r>
              <a:rPr lang="en-US" dirty="0" smtClean="0"/>
              <a:t>This will be on the hidden AAA page of aging.sc.gov</a:t>
            </a:r>
          </a:p>
          <a:p>
            <a:pPr marL="201168" lvl="1" indent="0">
              <a:buNone/>
            </a:pPr>
            <a:endParaRPr lang="en-US" dirty="0" smtClean="0"/>
          </a:p>
          <a:p>
            <a:pPr lvl="1"/>
            <a:r>
              <a:rPr lang="en-US" dirty="0" smtClean="0"/>
              <a:t>Topics addressed will include: </a:t>
            </a:r>
          </a:p>
          <a:p>
            <a:pPr lvl="2"/>
            <a:r>
              <a:rPr lang="en-US" dirty="0" smtClean="0"/>
              <a:t>Policy </a:t>
            </a:r>
          </a:p>
          <a:p>
            <a:pPr lvl="2"/>
            <a:r>
              <a:rPr lang="en-US" dirty="0" smtClean="0"/>
              <a:t>Training opportunities</a:t>
            </a:r>
          </a:p>
          <a:p>
            <a:pPr lvl="2"/>
            <a:r>
              <a:rPr lang="en-US" dirty="0" smtClean="0"/>
              <a:t>Grant opportunities</a:t>
            </a:r>
          </a:p>
          <a:p>
            <a:pPr lvl="2"/>
            <a:r>
              <a:rPr lang="en-US" dirty="0" smtClean="0"/>
              <a:t>Resources for transportation updates</a:t>
            </a:r>
          </a:p>
          <a:p>
            <a:pPr lvl="2"/>
            <a:endParaRPr lang="en-US" dirty="0" smtClean="0"/>
          </a:p>
          <a:p>
            <a:pPr lvl="1"/>
            <a:endParaRPr lang="en-US" dirty="0"/>
          </a:p>
        </p:txBody>
      </p:sp>
    </p:spTree>
    <p:extLst>
      <p:ext uri="{BB962C8B-B14F-4D97-AF65-F5344CB8AC3E}">
        <p14:creationId xmlns:p14="http://schemas.microsoft.com/office/powerpoint/2010/main" val="320339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Consumer Satisfaction Tool </a:t>
            </a:r>
            <a:endParaRPr lang="en-US" dirty="0"/>
          </a:p>
        </p:txBody>
      </p:sp>
      <p:sp>
        <p:nvSpPr>
          <p:cNvPr id="3" name="Content Placeholder 2"/>
          <p:cNvSpPr>
            <a:spLocks noGrp="1"/>
          </p:cNvSpPr>
          <p:nvPr>
            <p:ph idx="1"/>
          </p:nvPr>
        </p:nvSpPr>
        <p:spPr/>
        <p:txBody>
          <a:bodyPr/>
          <a:lstStyle/>
          <a:p>
            <a:pPr lvl="1"/>
            <a:r>
              <a:rPr lang="en-US" dirty="0" smtClean="0"/>
              <a:t>Based on requests received during monitoring, a standardized consumer satisfaction tool is going to be created in QuestionPro.</a:t>
            </a:r>
          </a:p>
          <a:p>
            <a:pPr marL="201168" lvl="1" indent="0">
              <a:buNone/>
            </a:pPr>
            <a:endParaRPr lang="en-US" dirty="0" smtClean="0"/>
          </a:p>
          <a:p>
            <a:pPr lvl="1"/>
            <a:r>
              <a:rPr lang="en-US" dirty="0" smtClean="0"/>
              <a:t>This tool will be </a:t>
            </a:r>
            <a:r>
              <a:rPr lang="en-US" b="1" dirty="0" smtClean="0"/>
              <a:t>optional</a:t>
            </a:r>
            <a:r>
              <a:rPr lang="en-US" dirty="0" smtClean="0"/>
              <a:t> to use. </a:t>
            </a:r>
          </a:p>
          <a:p>
            <a:pPr marL="201168" lvl="1" indent="0">
              <a:buNone/>
            </a:pPr>
            <a:endParaRPr lang="en-US" dirty="0" smtClean="0"/>
          </a:p>
          <a:p>
            <a:pPr lvl="1"/>
            <a:r>
              <a:rPr lang="en-US" dirty="0" smtClean="0"/>
              <a:t>The tool is anticipated to be completed by the end of the month. </a:t>
            </a:r>
            <a:endParaRPr lang="en-US" dirty="0"/>
          </a:p>
          <a:p>
            <a:pPr marL="201168" lvl="1" indent="0">
              <a:buNone/>
            </a:pPr>
            <a:endParaRPr lang="en-US" dirty="0" smtClean="0"/>
          </a:p>
          <a:p>
            <a:pPr lvl="1"/>
            <a:endParaRPr lang="en-US" dirty="0"/>
          </a:p>
        </p:txBody>
      </p:sp>
    </p:spTree>
    <p:extLst>
      <p:ext uri="{BB962C8B-B14F-4D97-AF65-F5344CB8AC3E}">
        <p14:creationId xmlns:p14="http://schemas.microsoft.com/office/powerpoint/2010/main" val="1803815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Transportation Trends &amp; Data</a:t>
            </a:r>
            <a:endParaRPr lang="en-US" dirty="0"/>
          </a:p>
        </p:txBody>
      </p:sp>
      <p:sp>
        <p:nvSpPr>
          <p:cNvPr id="6" name="Tex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1668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Ice Breaker – Transportation Trivia </a:t>
            </a:r>
            <a:endParaRPr lang="en-US" dirty="0"/>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94197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Transportation Spending </a:t>
            </a:r>
            <a:endParaRPr lang="en-US" dirty="0"/>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All regions saw an increase of spending in at least one type of transportation </a:t>
            </a:r>
          </a:p>
          <a:p>
            <a:pPr marL="285750" indent="-285750">
              <a:buFont typeface="Arial" panose="020B0604020202020204" pitchFamily="34" charset="0"/>
              <a:buChar char="•"/>
            </a:pPr>
            <a:r>
              <a:rPr lang="en-US" dirty="0" smtClean="0"/>
              <a:t>All regions offering medical transportation had a decrease in spending compared to last year</a:t>
            </a:r>
            <a:endParaRPr lang="en-US" dirty="0"/>
          </a:p>
        </p:txBody>
      </p:sp>
      <p:pic>
        <p:nvPicPr>
          <p:cNvPr id="7" name="Picture 6"/>
          <p:cNvPicPr>
            <a:picLocks noChangeAspect="1"/>
          </p:cNvPicPr>
          <p:nvPr/>
        </p:nvPicPr>
        <p:blipFill>
          <a:blip r:embed="rId2"/>
          <a:stretch>
            <a:fillRect/>
          </a:stretch>
        </p:blipFill>
        <p:spPr>
          <a:xfrm>
            <a:off x="4309976" y="354863"/>
            <a:ext cx="7678222" cy="6011114"/>
          </a:xfrm>
          <a:prstGeom prst="rect">
            <a:avLst/>
          </a:prstGeom>
        </p:spPr>
      </p:pic>
    </p:spTree>
    <p:extLst>
      <p:ext uri="{BB962C8B-B14F-4D97-AF65-F5344CB8AC3E}">
        <p14:creationId xmlns:p14="http://schemas.microsoft.com/office/powerpoint/2010/main" val="543887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Transportation </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From January 2023 – October 2023, Medical Transportation has consistently been the #6 presenting need across the state</a:t>
            </a:r>
          </a:p>
          <a:p>
            <a:pPr marL="285750" indent="-285750">
              <a:buFont typeface="Arial" panose="020B0604020202020204" pitchFamily="34" charset="0"/>
              <a:buChar char="•"/>
            </a:pPr>
            <a:r>
              <a:rPr lang="en-US" dirty="0" smtClean="0"/>
              <a:t>From January 2023 – June 2023, Medical Transportation was the state’s #3 unmet need</a:t>
            </a:r>
          </a:p>
          <a:p>
            <a:pPr marL="285750" indent="-285750">
              <a:buFont typeface="Arial" panose="020B0604020202020204" pitchFamily="34" charset="0"/>
              <a:buChar char="•"/>
            </a:pPr>
            <a:r>
              <a:rPr lang="en-US" dirty="0" smtClean="0"/>
              <a:t>From July 2023 – October 2023, Medical Transportation has been consistent as the state’s #6 unmet need. </a:t>
            </a:r>
          </a:p>
        </p:txBody>
      </p:sp>
      <p:graphicFrame>
        <p:nvGraphicFramePr>
          <p:cNvPr id="9" name="Chart 8"/>
          <p:cNvGraphicFramePr/>
          <p:nvPr>
            <p:extLst>
              <p:ext uri="{D42A27DB-BD31-4B8C-83A1-F6EECF244321}">
                <p14:modId xmlns:p14="http://schemas.microsoft.com/office/powerpoint/2010/main" val="3879954193"/>
              </p:ext>
            </p:extLst>
          </p:nvPr>
        </p:nvGraphicFramePr>
        <p:xfrm>
          <a:off x="4643718" y="1290917"/>
          <a:ext cx="6601012" cy="4273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2633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Catalytic Converter Theft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164053"/>
              </p:ext>
            </p:extLst>
          </p:nvPr>
        </p:nvGraphicFramePr>
        <p:xfrm>
          <a:off x="4800600" y="731838"/>
          <a:ext cx="6492875"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US" dirty="0"/>
              <a:t>40% of providers that have completed the provider survey (n=23) have experienced catalytic converter </a:t>
            </a:r>
            <a:r>
              <a:rPr lang="en-US" dirty="0" smtClean="0"/>
              <a:t>theft</a:t>
            </a:r>
          </a:p>
          <a:p>
            <a:pPr marL="285750" indent="-285750">
              <a:buFont typeface="Arial" panose="020B0604020202020204" pitchFamily="34" charset="0"/>
              <a:buChar char="•"/>
            </a:pPr>
            <a:r>
              <a:rPr lang="en-US" dirty="0" smtClean="0"/>
              <a:t>One provider reported $0 associated with catalytic converter theft because the converters were stolen from a repair shop while the vehicles were receiving maintenance. </a:t>
            </a:r>
            <a:endParaRPr lang="en-US" dirty="0"/>
          </a:p>
          <a:p>
            <a:endParaRPr lang="en-US" dirty="0"/>
          </a:p>
        </p:txBody>
      </p:sp>
    </p:spTree>
    <p:extLst>
      <p:ext uri="{BB962C8B-B14F-4D97-AF65-F5344CB8AC3E}">
        <p14:creationId xmlns:p14="http://schemas.microsoft.com/office/powerpoint/2010/main" val="2511968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Catalytic Converter </a:t>
            </a:r>
            <a:r>
              <a:rPr lang="en-US" dirty="0" smtClean="0"/>
              <a:t>Theft Cont. </a:t>
            </a:r>
            <a:endParaRPr lang="en-US" dirty="0"/>
          </a:p>
        </p:txBody>
      </p:sp>
      <p:sp>
        <p:nvSpPr>
          <p:cNvPr id="10" name="Text Placeholder 9"/>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smtClean="0"/>
              <a:t>Of providers who experienced theft and shared protection methods they are using (n=8), </a:t>
            </a:r>
          </a:p>
          <a:p>
            <a:pPr marL="628650" lvl="1" indent="-171450">
              <a:buFont typeface="Arial" panose="020B0604020202020204" pitchFamily="34" charset="0"/>
              <a:buChar char="•"/>
            </a:pPr>
            <a:r>
              <a:rPr lang="en-US" dirty="0" smtClean="0">
                <a:solidFill>
                  <a:srgbClr val="FFFFFF"/>
                </a:solidFill>
              </a:rPr>
              <a:t>87.5% park vehicles in well-lit areas</a:t>
            </a:r>
          </a:p>
          <a:p>
            <a:pPr marL="628650" lvl="1" indent="-171450">
              <a:buFont typeface="Arial" panose="020B0604020202020204" pitchFamily="34" charset="0"/>
              <a:buChar char="•"/>
            </a:pPr>
            <a:r>
              <a:rPr lang="en-US" dirty="0" smtClean="0">
                <a:solidFill>
                  <a:srgbClr val="FFFFFF"/>
                </a:solidFill>
              </a:rPr>
              <a:t>75% use alarms or cameras</a:t>
            </a:r>
          </a:p>
          <a:p>
            <a:pPr marL="628650" lvl="1" indent="-171450">
              <a:buFont typeface="Arial" panose="020B0604020202020204" pitchFamily="34" charset="0"/>
              <a:buChar char="•"/>
            </a:pPr>
            <a:r>
              <a:rPr lang="en-US" dirty="0" smtClean="0">
                <a:solidFill>
                  <a:srgbClr val="FFFFFF"/>
                </a:solidFill>
              </a:rPr>
              <a:t>37.5% use a fence or barrier around their vehicles</a:t>
            </a:r>
          </a:p>
          <a:p>
            <a:pPr marL="628650" lvl="1" indent="-171450">
              <a:buFont typeface="Arial" panose="020B0604020202020204" pitchFamily="34" charset="0"/>
              <a:buChar char="•"/>
            </a:pPr>
            <a:r>
              <a:rPr lang="en-US" dirty="0" smtClean="0">
                <a:solidFill>
                  <a:srgbClr val="FFFFFF"/>
                </a:solidFill>
              </a:rPr>
              <a:t>25% paint catalytic converters</a:t>
            </a:r>
          </a:p>
          <a:p>
            <a:pPr marL="628650" lvl="1" indent="-171450">
              <a:buFont typeface="Arial" panose="020B0604020202020204" pitchFamily="34" charset="0"/>
              <a:buChar char="•"/>
            </a:pPr>
            <a:r>
              <a:rPr lang="en-US" dirty="0" smtClean="0">
                <a:solidFill>
                  <a:srgbClr val="FFFFFF"/>
                </a:solidFill>
              </a:rPr>
              <a:t>12.5% use anti-theft devices </a:t>
            </a:r>
          </a:p>
          <a:p>
            <a:pPr marL="628650" lvl="1" indent="-171450">
              <a:buFont typeface="Arial" panose="020B0604020202020204" pitchFamily="34" charset="0"/>
              <a:buChar char="•"/>
            </a:pPr>
            <a:endParaRPr lang="en-US" dirty="0">
              <a:solidFill>
                <a:srgbClr val="FFFFFF"/>
              </a:solidFill>
            </a:endParaRPr>
          </a:p>
          <a:p>
            <a:pPr marL="171450" indent="-171450">
              <a:buFont typeface="Arial" panose="020B0604020202020204" pitchFamily="34" charset="0"/>
              <a:buChar char="•"/>
            </a:pPr>
            <a:r>
              <a:rPr lang="en-US" dirty="0" smtClean="0"/>
              <a:t>All of the providers who have experienced theft are using at least one measure to try to prevent theft. </a:t>
            </a:r>
            <a:endParaRPr lang="en-US" dirty="0" smtClean="0">
              <a:solidFill>
                <a:srgbClr val="FFFFFF"/>
              </a:solidFill>
            </a:endParaRPr>
          </a:p>
          <a:p>
            <a:pPr marL="628650" lvl="1" indent="-171450">
              <a:buFont typeface="Arial" panose="020B0604020202020204" pitchFamily="34" charset="0"/>
              <a:buChar char="•"/>
            </a:pPr>
            <a:endParaRPr lang="en-US" dirty="0">
              <a:solidFill>
                <a:srgbClr val="FFFFFF"/>
              </a:solidFill>
            </a:endParaRPr>
          </a:p>
        </p:txBody>
      </p:sp>
      <p:pic>
        <p:nvPicPr>
          <p:cNvPr id="16" name="Picture 15"/>
          <p:cNvPicPr>
            <a:picLocks noChangeAspect="1"/>
          </p:cNvPicPr>
          <p:nvPr/>
        </p:nvPicPr>
        <p:blipFill>
          <a:blip r:embed="rId2"/>
          <a:stretch>
            <a:fillRect/>
          </a:stretch>
        </p:blipFill>
        <p:spPr>
          <a:xfrm>
            <a:off x="4502548" y="211015"/>
            <a:ext cx="7343247" cy="3533390"/>
          </a:xfrm>
          <a:prstGeom prst="rect">
            <a:avLst/>
          </a:prstGeom>
        </p:spPr>
      </p:pic>
      <p:pic>
        <p:nvPicPr>
          <p:cNvPr id="17" name="Picture 16"/>
          <p:cNvPicPr>
            <a:picLocks noChangeAspect="1"/>
          </p:cNvPicPr>
          <p:nvPr/>
        </p:nvPicPr>
        <p:blipFill>
          <a:blip r:embed="rId3"/>
          <a:stretch>
            <a:fillRect/>
          </a:stretch>
        </p:blipFill>
        <p:spPr>
          <a:xfrm>
            <a:off x="4412270" y="3878662"/>
            <a:ext cx="7558667" cy="2537209"/>
          </a:xfrm>
          <a:prstGeom prst="rect">
            <a:avLst/>
          </a:prstGeom>
        </p:spPr>
      </p:pic>
    </p:spTree>
    <p:extLst>
      <p:ext uri="{BB962C8B-B14F-4D97-AF65-F5344CB8AC3E}">
        <p14:creationId xmlns:p14="http://schemas.microsoft.com/office/powerpoint/2010/main" val="1592813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Driver Shortage </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985095657"/>
              </p:ext>
            </p:extLst>
          </p:nvPr>
        </p:nvGraphicFramePr>
        <p:xfrm>
          <a:off x="4190164" y="731838"/>
          <a:ext cx="7727182"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half" idx="2"/>
          </p:nvPr>
        </p:nvSpPr>
        <p:spPr/>
        <p:txBody>
          <a:bodyPr/>
          <a:lstStyle/>
          <a:p>
            <a:pPr marL="285750" indent="-285750">
              <a:buFont typeface="Arial" panose="020B0604020202020204" pitchFamily="34" charset="0"/>
              <a:buChar char="•"/>
            </a:pPr>
            <a:r>
              <a:rPr lang="en-US" dirty="0"/>
              <a:t>50% of providers that have completed the driver shortage section (n=22) are experiencing a driver shortage </a:t>
            </a:r>
          </a:p>
          <a:p>
            <a:endParaRPr lang="en-US" dirty="0"/>
          </a:p>
        </p:txBody>
      </p:sp>
    </p:spTree>
    <p:extLst>
      <p:ext uri="{BB962C8B-B14F-4D97-AF65-F5344CB8AC3E}">
        <p14:creationId xmlns:p14="http://schemas.microsoft.com/office/powerpoint/2010/main" val="1820102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Shortage Cont.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29022582"/>
              </p:ext>
            </p:extLst>
          </p:nvPr>
        </p:nvGraphicFramePr>
        <p:xfrm>
          <a:off x="4800600" y="731838"/>
          <a:ext cx="6492875"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23 reasons were given as to why the providers believe there is a driver shortage</a:t>
            </a:r>
          </a:p>
          <a:p>
            <a:pPr marL="285750" indent="-285750">
              <a:buFont typeface="Arial" panose="020B0604020202020204" pitchFamily="34" charset="0"/>
              <a:buChar char="•"/>
            </a:pPr>
            <a:r>
              <a:rPr lang="en-US" dirty="0" smtClean="0"/>
              <a:t>Qualifications / Candidates involved answers related to candidates not being able to pass tests, not being willing to work, and not being qualified. </a:t>
            </a:r>
            <a:endParaRPr lang="en-US" dirty="0"/>
          </a:p>
        </p:txBody>
      </p:sp>
    </p:spTree>
    <p:extLst>
      <p:ext uri="{BB962C8B-B14F-4D97-AF65-F5344CB8AC3E}">
        <p14:creationId xmlns:p14="http://schemas.microsoft.com/office/powerpoint/2010/main" val="1637678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Waccamaw’s Micro-Transit Program Presentation</a:t>
            </a:r>
            <a:endParaRPr lang="en-US" dirty="0"/>
          </a:p>
        </p:txBody>
      </p:sp>
      <p:sp>
        <p:nvSpPr>
          <p:cNvPr id="6" name="Tex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735679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Q&amp;A</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77059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to Polls </a:t>
            </a:r>
            <a:endParaRPr lang="en-US" dirty="0"/>
          </a:p>
        </p:txBody>
      </p:sp>
      <p:sp>
        <p:nvSpPr>
          <p:cNvPr id="3" name="Content Placeholder 2"/>
          <p:cNvSpPr>
            <a:spLocks noGrp="1"/>
          </p:cNvSpPr>
          <p:nvPr>
            <p:ph sz="half" idx="1"/>
          </p:nvPr>
        </p:nvSpPr>
        <p:spPr/>
        <p:txBody>
          <a:bodyPr>
            <a:normAutofit/>
          </a:bodyPr>
          <a:lstStyle/>
          <a:p>
            <a:r>
              <a:rPr lang="en-US" dirty="0" smtClean="0"/>
              <a:t>Trivia: </a:t>
            </a:r>
          </a:p>
          <a:p>
            <a:r>
              <a:rPr lang="en-US" dirty="0" smtClean="0"/>
              <a:t>1. B </a:t>
            </a:r>
          </a:p>
          <a:p>
            <a:r>
              <a:rPr lang="en-US" dirty="0" smtClean="0"/>
              <a:t>2</a:t>
            </a:r>
            <a:r>
              <a:rPr lang="en-US" dirty="0"/>
              <a:t>.</a:t>
            </a:r>
            <a:r>
              <a:rPr lang="en-US" dirty="0" smtClean="0"/>
              <a:t> C</a:t>
            </a:r>
          </a:p>
          <a:p>
            <a:r>
              <a:rPr lang="en-US" dirty="0" smtClean="0"/>
              <a:t>3</a:t>
            </a:r>
            <a:r>
              <a:rPr lang="en-US" dirty="0"/>
              <a:t>.</a:t>
            </a:r>
            <a:r>
              <a:rPr lang="en-US" dirty="0" smtClean="0"/>
              <a:t> A</a:t>
            </a:r>
          </a:p>
          <a:p>
            <a:endParaRPr lang="en-US" dirty="0"/>
          </a:p>
          <a:p>
            <a:endParaRPr lang="en-US" dirty="0"/>
          </a:p>
        </p:txBody>
      </p:sp>
      <p:sp>
        <p:nvSpPr>
          <p:cNvPr id="7" name="Content Placeholder 6"/>
          <p:cNvSpPr>
            <a:spLocks noGrp="1"/>
          </p:cNvSpPr>
          <p:nvPr>
            <p:ph sz="half" idx="2"/>
          </p:nvPr>
        </p:nvSpPr>
        <p:spPr/>
        <p:txBody>
          <a:bodyPr>
            <a:normAutofit/>
          </a:bodyPr>
          <a:lstStyle/>
          <a:p>
            <a:r>
              <a:rPr lang="en-US" dirty="0"/>
              <a:t>Pop Quiz</a:t>
            </a:r>
          </a:p>
          <a:p>
            <a:r>
              <a:rPr lang="en-US" dirty="0"/>
              <a:t>1</a:t>
            </a:r>
            <a:r>
              <a:rPr lang="en-US" dirty="0" smtClean="0"/>
              <a:t>. A</a:t>
            </a:r>
            <a:endParaRPr lang="en-US" dirty="0"/>
          </a:p>
          <a:p>
            <a:r>
              <a:rPr lang="en-US" dirty="0"/>
              <a:t>2</a:t>
            </a:r>
            <a:r>
              <a:rPr lang="en-US" dirty="0" smtClean="0"/>
              <a:t>. D</a:t>
            </a:r>
            <a:endParaRPr lang="en-US" dirty="0"/>
          </a:p>
          <a:p>
            <a:r>
              <a:rPr lang="en-US" dirty="0"/>
              <a:t>3</a:t>
            </a:r>
            <a:r>
              <a:rPr lang="en-US" dirty="0" smtClean="0"/>
              <a:t>. A</a:t>
            </a:r>
            <a:endParaRPr lang="en-US" dirty="0"/>
          </a:p>
          <a:p>
            <a:r>
              <a:rPr lang="en-US" dirty="0" smtClean="0"/>
              <a:t>4. D</a:t>
            </a:r>
            <a:endParaRPr lang="en-US" dirty="0"/>
          </a:p>
          <a:p>
            <a:r>
              <a:rPr lang="en-US" dirty="0" smtClean="0"/>
              <a:t>5. B</a:t>
            </a:r>
            <a:endParaRPr lang="en-US" dirty="0"/>
          </a:p>
          <a:p>
            <a:endParaRPr lang="en-US" dirty="0"/>
          </a:p>
        </p:txBody>
      </p:sp>
    </p:spTree>
    <p:extLst>
      <p:ext uri="{BB962C8B-B14F-4D97-AF65-F5344CB8AC3E}">
        <p14:creationId xmlns:p14="http://schemas.microsoft.com/office/powerpoint/2010/main" val="383234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the world’s busiest airport? </a:t>
            </a:r>
          </a:p>
        </p:txBody>
      </p:sp>
      <p:sp>
        <p:nvSpPr>
          <p:cNvPr id="3" name="Content Placeholder 2"/>
          <p:cNvSpPr>
            <a:spLocks noGrp="1"/>
          </p:cNvSpPr>
          <p:nvPr>
            <p:ph idx="1"/>
          </p:nvPr>
        </p:nvSpPr>
        <p:spPr/>
        <p:txBody>
          <a:bodyPr/>
          <a:lstStyle/>
          <a:p>
            <a:pPr marL="658368" lvl="1" indent="-457200">
              <a:buAutoNum type="alphaUcParenR"/>
            </a:pPr>
            <a:r>
              <a:rPr lang="en-US" dirty="0" smtClean="0"/>
              <a:t>Dubai </a:t>
            </a:r>
            <a:r>
              <a:rPr lang="en-US" dirty="0"/>
              <a:t>International </a:t>
            </a:r>
            <a:r>
              <a:rPr lang="en-US" dirty="0" smtClean="0"/>
              <a:t>Airport</a:t>
            </a:r>
          </a:p>
          <a:p>
            <a:pPr marL="658368" lvl="1" indent="-457200">
              <a:buAutoNum type="alphaUcParenR"/>
            </a:pPr>
            <a:endParaRPr lang="en-US" dirty="0"/>
          </a:p>
          <a:p>
            <a:pPr marL="201168" lvl="1" indent="0">
              <a:buNone/>
            </a:pPr>
            <a:r>
              <a:rPr lang="en-US" dirty="0" smtClean="0">
                <a:solidFill>
                  <a:srgbClr val="C00000"/>
                </a:solidFill>
              </a:rPr>
              <a:t>B) </a:t>
            </a:r>
            <a:r>
              <a:rPr lang="en-US" dirty="0" smtClean="0"/>
              <a:t>Atlanta’s </a:t>
            </a:r>
            <a:r>
              <a:rPr lang="en-US" dirty="0"/>
              <a:t>Hartsfield-Jackson International </a:t>
            </a:r>
            <a:r>
              <a:rPr lang="en-US" dirty="0" smtClean="0"/>
              <a:t>Airport</a:t>
            </a:r>
          </a:p>
          <a:p>
            <a:pPr marL="201168" lvl="1" indent="0">
              <a:buNone/>
            </a:pPr>
            <a:endParaRPr lang="en-US" dirty="0"/>
          </a:p>
          <a:p>
            <a:pPr marL="201168" lvl="1" indent="0">
              <a:buNone/>
            </a:pPr>
            <a:r>
              <a:rPr lang="en-US" dirty="0" smtClean="0">
                <a:solidFill>
                  <a:srgbClr val="C00000"/>
                </a:solidFill>
              </a:rPr>
              <a:t>C) </a:t>
            </a:r>
            <a:r>
              <a:rPr lang="en-US" dirty="0" smtClean="0"/>
              <a:t>London </a:t>
            </a:r>
            <a:r>
              <a:rPr lang="en-US" dirty="0"/>
              <a:t>Heathrow </a:t>
            </a:r>
            <a:r>
              <a:rPr lang="en-US" dirty="0" smtClean="0"/>
              <a:t>Airport</a:t>
            </a:r>
          </a:p>
          <a:p>
            <a:pPr marL="201168" lvl="1" indent="0">
              <a:buNone/>
            </a:pPr>
            <a:endParaRPr lang="en-US" dirty="0"/>
          </a:p>
          <a:p>
            <a:pPr marL="201168" lvl="1" indent="0">
              <a:buNone/>
            </a:pPr>
            <a:r>
              <a:rPr lang="en-US" dirty="0" smtClean="0">
                <a:solidFill>
                  <a:srgbClr val="C00000"/>
                </a:solidFill>
              </a:rPr>
              <a:t>D) </a:t>
            </a:r>
            <a:r>
              <a:rPr lang="en-US" dirty="0" smtClean="0"/>
              <a:t>Chicago </a:t>
            </a:r>
            <a:r>
              <a:rPr lang="en-US" dirty="0"/>
              <a:t>O’Hare International Airport</a:t>
            </a:r>
          </a:p>
        </p:txBody>
      </p:sp>
    </p:spTree>
    <p:extLst>
      <p:ext uri="{BB962C8B-B14F-4D97-AF65-F5344CB8AC3E}">
        <p14:creationId xmlns:p14="http://schemas.microsoft.com/office/powerpoint/2010/main" val="2511652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According to US Traffic standards, what color sign is used as background color for electronic toll collection signs? </a:t>
            </a:r>
          </a:p>
        </p:txBody>
      </p:sp>
      <p:sp>
        <p:nvSpPr>
          <p:cNvPr id="3" name="Content Placeholder 2"/>
          <p:cNvSpPr>
            <a:spLocks noGrp="1"/>
          </p:cNvSpPr>
          <p:nvPr>
            <p:ph idx="1"/>
          </p:nvPr>
        </p:nvSpPr>
        <p:spPr/>
        <p:txBody>
          <a:bodyPr/>
          <a:lstStyle/>
          <a:p>
            <a:r>
              <a:rPr lang="en-US" dirty="0" smtClean="0">
                <a:solidFill>
                  <a:srgbClr val="C00000"/>
                </a:solidFill>
              </a:rPr>
              <a:t>A) </a:t>
            </a:r>
            <a:r>
              <a:rPr lang="en-US" dirty="0" smtClean="0"/>
              <a:t>Blue</a:t>
            </a:r>
            <a:endParaRPr lang="en-US" dirty="0" smtClean="0">
              <a:solidFill>
                <a:srgbClr val="C00000"/>
              </a:solidFill>
            </a:endParaRPr>
          </a:p>
          <a:p>
            <a:endParaRPr lang="en-US" dirty="0">
              <a:solidFill>
                <a:srgbClr val="C00000"/>
              </a:solidFill>
            </a:endParaRPr>
          </a:p>
          <a:p>
            <a:r>
              <a:rPr lang="en-US" dirty="0" smtClean="0">
                <a:solidFill>
                  <a:srgbClr val="C00000"/>
                </a:solidFill>
              </a:rPr>
              <a:t>B) </a:t>
            </a:r>
            <a:r>
              <a:rPr lang="en-US" dirty="0" smtClean="0"/>
              <a:t>Green</a:t>
            </a:r>
            <a:r>
              <a:rPr lang="en-US" dirty="0" smtClean="0">
                <a:solidFill>
                  <a:srgbClr val="C00000"/>
                </a:solidFill>
              </a:rPr>
              <a:t> </a:t>
            </a:r>
          </a:p>
          <a:p>
            <a:endParaRPr lang="en-US" dirty="0">
              <a:solidFill>
                <a:srgbClr val="C00000"/>
              </a:solidFill>
            </a:endParaRPr>
          </a:p>
          <a:p>
            <a:r>
              <a:rPr lang="en-US" dirty="0" smtClean="0">
                <a:solidFill>
                  <a:srgbClr val="C00000"/>
                </a:solidFill>
              </a:rPr>
              <a:t>C) </a:t>
            </a:r>
            <a:r>
              <a:rPr lang="en-US" dirty="0" smtClean="0"/>
              <a:t>Purple</a:t>
            </a:r>
          </a:p>
          <a:p>
            <a:endParaRPr lang="en-US" dirty="0">
              <a:solidFill>
                <a:srgbClr val="C00000"/>
              </a:solidFill>
            </a:endParaRPr>
          </a:p>
          <a:p>
            <a:r>
              <a:rPr lang="en-US" dirty="0" smtClean="0">
                <a:solidFill>
                  <a:srgbClr val="C00000"/>
                </a:solidFill>
              </a:rPr>
              <a:t>D) </a:t>
            </a:r>
            <a:r>
              <a:rPr lang="en-US" dirty="0" smtClean="0"/>
              <a:t>Black</a:t>
            </a:r>
            <a:endParaRPr lang="en-US" dirty="0"/>
          </a:p>
        </p:txBody>
      </p:sp>
    </p:spTree>
    <p:extLst>
      <p:ext uri="{BB962C8B-B14F-4D97-AF65-F5344CB8AC3E}">
        <p14:creationId xmlns:p14="http://schemas.microsoft.com/office/powerpoint/2010/main" val="1114241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car model is the best-selling car in the United States? </a:t>
            </a:r>
          </a:p>
        </p:txBody>
      </p:sp>
      <p:sp>
        <p:nvSpPr>
          <p:cNvPr id="3" name="Content Placeholder 2"/>
          <p:cNvSpPr>
            <a:spLocks noGrp="1"/>
          </p:cNvSpPr>
          <p:nvPr>
            <p:ph idx="1"/>
          </p:nvPr>
        </p:nvSpPr>
        <p:spPr/>
        <p:txBody>
          <a:bodyPr/>
          <a:lstStyle/>
          <a:p>
            <a:r>
              <a:rPr lang="en-US" dirty="0" smtClean="0">
                <a:solidFill>
                  <a:srgbClr val="C00000"/>
                </a:solidFill>
              </a:rPr>
              <a:t>A) </a:t>
            </a:r>
            <a:r>
              <a:rPr lang="en-US" dirty="0" smtClean="0"/>
              <a:t>Toyota Camry</a:t>
            </a:r>
            <a:endParaRPr lang="en-US" dirty="0" smtClean="0">
              <a:solidFill>
                <a:srgbClr val="C00000"/>
              </a:solidFill>
            </a:endParaRPr>
          </a:p>
          <a:p>
            <a:endParaRPr lang="en-US" dirty="0">
              <a:solidFill>
                <a:srgbClr val="C00000"/>
              </a:solidFill>
            </a:endParaRPr>
          </a:p>
          <a:p>
            <a:r>
              <a:rPr lang="en-US" dirty="0" smtClean="0">
                <a:solidFill>
                  <a:srgbClr val="C00000"/>
                </a:solidFill>
              </a:rPr>
              <a:t>B) </a:t>
            </a:r>
            <a:r>
              <a:rPr lang="en-US" dirty="0" smtClean="0"/>
              <a:t>Chevrolet Silverado </a:t>
            </a:r>
          </a:p>
          <a:p>
            <a:endParaRPr lang="en-US" dirty="0">
              <a:solidFill>
                <a:srgbClr val="C00000"/>
              </a:solidFill>
            </a:endParaRPr>
          </a:p>
          <a:p>
            <a:r>
              <a:rPr lang="en-US" dirty="0" smtClean="0">
                <a:solidFill>
                  <a:srgbClr val="C00000"/>
                </a:solidFill>
              </a:rPr>
              <a:t>C) </a:t>
            </a:r>
            <a:r>
              <a:rPr lang="en-US" dirty="0" smtClean="0"/>
              <a:t>Jeep Grand Cherokee</a:t>
            </a:r>
          </a:p>
          <a:p>
            <a:endParaRPr lang="en-US" dirty="0">
              <a:solidFill>
                <a:srgbClr val="C00000"/>
              </a:solidFill>
            </a:endParaRPr>
          </a:p>
          <a:p>
            <a:r>
              <a:rPr lang="en-US" dirty="0" smtClean="0">
                <a:solidFill>
                  <a:srgbClr val="C00000"/>
                </a:solidFill>
              </a:rPr>
              <a:t>D) </a:t>
            </a:r>
            <a:r>
              <a:rPr lang="en-US" dirty="0" smtClean="0"/>
              <a:t>Honda Accord</a:t>
            </a:r>
            <a:endParaRPr lang="en-US" dirty="0"/>
          </a:p>
        </p:txBody>
      </p:sp>
    </p:spTree>
    <p:extLst>
      <p:ext uri="{BB962C8B-B14F-4D97-AF65-F5344CB8AC3E}">
        <p14:creationId xmlns:p14="http://schemas.microsoft.com/office/powerpoint/2010/main" val="421893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Transportation Crash Course </a:t>
            </a:r>
            <a:endParaRPr lang="en-US" dirty="0"/>
          </a:p>
        </p:txBody>
      </p:sp>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02390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Transportation</a:t>
            </a:r>
            <a:endParaRPr lang="en-US" dirty="0"/>
          </a:p>
        </p:txBody>
      </p:sp>
      <p:sp>
        <p:nvSpPr>
          <p:cNvPr id="6" name="Content Placeholder 5"/>
          <p:cNvSpPr>
            <a:spLocks noGrp="1"/>
          </p:cNvSpPr>
          <p:nvPr>
            <p:ph idx="1"/>
          </p:nvPr>
        </p:nvSpPr>
        <p:spPr/>
        <p:txBody>
          <a:bodyPr>
            <a:normAutofit fontScale="92500" lnSpcReduction="10000"/>
          </a:bodyPr>
          <a:lstStyle/>
          <a:p>
            <a:pPr lvl="1"/>
            <a:r>
              <a:rPr lang="en-US" dirty="0" smtClean="0"/>
              <a:t>Assisted Transportation</a:t>
            </a:r>
          </a:p>
          <a:p>
            <a:pPr marL="201168" lvl="1" indent="0">
              <a:buNone/>
            </a:pPr>
            <a:endParaRPr lang="en-US" dirty="0" smtClean="0"/>
          </a:p>
          <a:p>
            <a:pPr lvl="1"/>
            <a:r>
              <a:rPr lang="en-US" dirty="0" smtClean="0"/>
              <a:t>Medical Transportation </a:t>
            </a:r>
          </a:p>
          <a:p>
            <a:pPr marL="201168" lvl="1" indent="0">
              <a:buNone/>
            </a:pPr>
            <a:endParaRPr lang="en-US" dirty="0" smtClean="0"/>
          </a:p>
          <a:p>
            <a:pPr lvl="1"/>
            <a:r>
              <a:rPr lang="en-US" dirty="0" smtClean="0"/>
              <a:t>Essential Shopping Transportation </a:t>
            </a:r>
          </a:p>
          <a:p>
            <a:pPr marL="201168" lvl="1" indent="0">
              <a:buNone/>
            </a:pPr>
            <a:endParaRPr lang="en-US" dirty="0" smtClean="0"/>
          </a:p>
          <a:p>
            <a:pPr lvl="1"/>
            <a:r>
              <a:rPr lang="en-US" dirty="0" smtClean="0"/>
              <a:t>Congregate Meal Transportation </a:t>
            </a:r>
          </a:p>
          <a:p>
            <a:pPr marL="201168" lvl="1" indent="0">
              <a:buNone/>
            </a:pPr>
            <a:endParaRPr lang="en-US" dirty="0" smtClean="0"/>
          </a:p>
          <a:p>
            <a:pPr lvl="1"/>
            <a:r>
              <a:rPr lang="en-US" dirty="0" smtClean="0"/>
              <a:t>Group Transportation </a:t>
            </a:r>
          </a:p>
          <a:p>
            <a:pPr marL="201168" lvl="1" indent="0">
              <a:buNone/>
            </a:pPr>
            <a:endParaRPr lang="en-US" dirty="0" smtClean="0"/>
          </a:p>
          <a:p>
            <a:pPr lvl="1"/>
            <a:r>
              <a:rPr lang="en-US" dirty="0" smtClean="0"/>
              <a:t>Event Transportation </a:t>
            </a:r>
            <a:endParaRPr lang="en-US" dirty="0"/>
          </a:p>
        </p:txBody>
      </p:sp>
    </p:spTree>
    <p:extLst>
      <p:ext uri="{BB962C8B-B14F-4D97-AF65-F5344CB8AC3E}">
        <p14:creationId xmlns:p14="http://schemas.microsoft.com/office/powerpoint/2010/main" val="4264724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Assisted Transportation </a:t>
            </a:r>
            <a:endParaRPr lang="en-US" dirty="0"/>
          </a:p>
        </p:txBody>
      </p:sp>
      <p:sp>
        <p:nvSpPr>
          <p:cNvPr id="4" name="Content Placeholder 3"/>
          <p:cNvSpPr>
            <a:spLocks noGrp="1"/>
          </p:cNvSpPr>
          <p:nvPr>
            <p:ph idx="1"/>
          </p:nvPr>
        </p:nvSpPr>
        <p:spPr/>
        <p:txBody>
          <a:bodyPr>
            <a:normAutofit/>
          </a:bodyPr>
          <a:lstStyle/>
          <a:p>
            <a:pPr lvl="1"/>
            <a:r>
              <a:rPr lang="en-US" sz="1800" dirty="0" smtClean="0"/>
              <a:t>Door-through-door transportation </a:t>
            </a:r>
          </a:p>
          <a:p>
            <a:pPr marL="201168" lvl="1" indent="0">
              <a:buNone/>
            </a:pPr>
            <a:endParaRPr lang="en-US" sz="1800" dirty="0" smtClean="0"/>
          </a:p>
          <a:p>
            <a:pPr lvl="1"/>
            <a:r>
              <a:rPr lang="en-US" sz="1800" dirty="0" smtClean="0"/>
              <a:t>Assisted refers to the amount of assistance needed to get a client out of their home, onto the vehicle, and into the location they’re traveling to</a:t>
            </a:r>
          </a:p>
          <a:p>
            <a:pPr marL="201168" lvl="1" indent="0">
              <a:buNone/>
            </a:pPr>
            <a:endParaRPr lang="en-US" sz="1800" dirty="0" smtClean="0"/>
          </a:p>
          <a:p>
            <a:pPr lvl="1"/>
            <a:r>
              <a:rPr lang="en-US" sz="1800" dirty="0" smtClean="0"/>
              <a:t>Usually billed at a higher unit rate</a:t>
            </a:r>
          </a:p>
          <a:p>
            <a:pPr marL="201168" lvl="1" indent="0">
              <a:buNone/>
            </a:pPr>
            <a:endParaRPr lang="en-US" sz="1800" dirty="0" smtClean="0"/>
          </a:p>
          <a:p>
            <a:pPr lvl="1"/>
            <a:r>
              <a:rPr lang="en-US" sz="1800" dirty="0" smtClean="0"/>
              <a:t>Wheelchair lifts on a bus </a:t>
            </a:r>
            <a:r>
              <a:rPr lang="en-US" sz="1800" b="1" dirty="0" smtClean="0"/>
              <a:t>does not </a:t>
            </a:r>
            <a:r>
              <a:rPr lang="en-US" sz="1800" dirty="0" smtClean="0"/>
              <a:t>mean the provider is providing assisted transportation </a:t>
            </a:r>
          </a:p>
        </p:txBody>
      </p:sp>
    </p:spTree>
    <p:extLst>
      <p:ext uri="{BB962C8B-B14F-4D97-AF65-F5344CB8AC3E}">
        <p14:creationId xmlns:p14="http://schemas.microsoft.com/office/powerpoint/2010/main" val="401243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2">
      <a:dk1>
        <a:srgbClr val="000000"/>
      </a:dk1>
      <a:lt1>
        <a:srgbClr val="F2F2F2"/>
      </a:lt1>
      <a:dk2>
        <a:srgbClr val="000000"/>
      </a:dk2>
      <a:lt2>
        <a:srgbClr val="F2F2F2"/>
      </a:lt2>
      <a:accent1>
        <a:srgbClr val="C00000"/>
      </a:accent1>
      <a:accent2>
        <a:srgbClr val="001236"/>
      </a:accent2>
      <a:accent3>
        <a:srgbClr val="865640"/>
      </a:accent3>
      <a:accent4>
        <a:srgbClr val="9B8357"/>
      </a:accent4>
      <a:accent5>
        <a:srgbClr val="C2BC80"/>
      </a:accent5>
      <a:accent6>
        <a:srgbClr val="000000"/>
      </a:accent6>
      <a:hlink>
        <a:srgbClr val="0070C0"/>
      </a:hlink>
      <a:folHlink>
        <a:srgbClr val="0070C0"/>
      </a:folHlink>
    </a:clrScheme>
    <a:fontScheme name="Custom 1">
      <a:majorFont>
        <a:latin typeface="Tahoma"/>
        <a:ea typeface=""/>
        <a:cs typeface=""/>
      </a:majorFont>
      <a:minorFont>
        <a:latin typeface="Tahom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1332</TotalTime>
  <Words>1544</Words>
  <Application>Microsoft Office PowerPoint</Application>
  <PresentationFormat>Widescreen</PresentationFormat>
  <Paragraphs>215</Paragraphs>
  <Slides>38</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Tahoma</vt:lpstr>
      <vt:lpstr>Wingdings</vt:lpstr>
      <vt:lpstr>Retrospect</vt:lpstr>
      <vt:lpstr>AAA Transportation Training </vt:lpstr>
      <vt:lpstr>Overview </vt:lpstr>
      <vt:lpstr>Ice Breaker – Transportation Trivia </vt:lpstr>
      <vt:lpstr>What is the world’s busiest airport? </vt:lpstr>
      <vt:lpstr>According to US Traffic standards, what color sign is used as background color for electronic toll collection signs? </vt:lpstr>
      <vt:lpstr>What car model is the best-selling car in the United States? </vt:lpstr>
      <vt:lpstr>Transportation Crash Course </vt:lpstr>
      <vt:lpstr>Types of Transportation</vt:lpstr>
      <vt:lpstr>Assisted Transportation </vt:lpstr>
      <vt:lpstr>Example </vt:lpstr>
      <vt:lpstr>Medical Transportation </vt:lpstr>
      <vt:lpstr>Essential Shopping Transportation </vt:lpstr>
      <vt:lpstr>Congregate Meal Transportation </vt:lpstr>
      <vt:lpstr>Group Transportation </vt:lpstr>
      <vt:lpstr>Event Transportation </vt:lpstr>
      <vt:lpstr>Complex Trips </vt:lpstr>
      <vt:lpstr>Billing </vt:lpstr>
      <vt:lpstr>AAA Responsibilities Reminder  SCDOA PP Ch. 500, section B, 1</vt:lpstr>
      <vt:lpstr>PowerPoint Presentation</vt:lpstr>
      <vt:lpstr>PowerPoint Presentation</vt:lpstr>
      <vt:lpstr>PowerPoint Presentation</vt:lpstr>
      <vt:lpstr>PowerPoint Presentation</vt:lpstr>
      <vt:lpstr>PowerPoint Presentation</vt:lpstr>
      <vt:lpstr>PowerPoint Presentation</vt:lpstr>
      <vt:lpstr>Transportation Training Opportunities &amp; Program Updates</vt:lpstr>
      <vt:lpstr>Training Opportunities </vt:lpstr>
      <vt:lpstr>New Transportation TA Webpage </vt:lpstr>
      <vt:lpstr>New Consumer Satisfaction Tool </vt:lpstr>
      <vt:lpstr>Transportation Trends &amp; Data</vt:lpstr>
      <vt:lpstr>Transportation Spending </vt:lpstr>
      <vt:lpstr>Medical Transportation </vt:lpstr>
      <vt:lpstr>Catalytic Converter Theft</vt:lpstr>
      <vt:lpstr>Catalytic Converter Theft Cont. </vt:lpstr>
      <vt:lpstr>Driver Shortage </vt:lpstr>
      <vt:lpstr>Driver Shortage Cont. </vt:lpstr>
      <vt:lpstr>Waccamaw’s Micro-Transit Program Presentation</vt:lpstr>
      <vt:lpstr>Q&amp;A</vt:lpstr>
      <vt:lpstr>Answers to Polls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Johnson</dc:creator>
  <cp:lastModifiedBy>Megan Johnson</cp:lastModifiedBy>
  <cp:revision>51</cp:revision>
  <dcterms:created xsi:type="dcterms:W3CDTF">2023-05-30T14:28:26Z</dcterms:created>
  <dcterms:modified xsi:type="dcterms:W3CDTF">2024-01-10T15:35:39Z</dcterms:modified>
</cp:coreProperties>
</file>